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1"/>
  </p:sldMasterIdLst>
  <p:notesMasterIdLst>
    <p:notesMasterId r:id="rId41"/>
  </p:notesMasterIdLst>
  <p:handoutMasterIdLst>
    <p:handoutMasterId r:id="rId42"/>
  </p:handoutMasterIdLst>
  <p:sldIdLst>
    <p:sldId id="278" r:id="rId2"/>
    <p:sldId id="256" r:id="rId3"/>
    <p:sldId id="279" r:id="rId4"/>
    <p:sldId id="281" r:id="rId5"/>
    <p:sldId id="280" r:id="rId6"/>
    <p:sldId id="264" r:id="rId7"/>
    <p:sldId id="265" r:id="rId8"/>
    <p:sldId id="267" r:id="rId9"/>
    <p:sldId id="266" r:id="rId10"/>
    <p:sldId id="268" r:id="rId11"/>
    <p:sldId id="300" r:id="rId12"/>
    <p:sldId id="257" r:id="rId13"/>
    <p:sldId id="294" r:id="rId14"/>
    <p:sldId id="295" r:id="rId15"/>
    <p:sldId id="258" r:id="rId16"/>
    <p:sldId id="260" r:id="rId17"/>
    <p:sldId id="259" r:id="rId18"/>
    <p:sldId id="297" r:id="rId19"/>
    <p:sldId id="270" r:id="rId20"/>
    <p:sldId id="286" r:id="rId21"/>
    <p:sldId id="274" r:id="rId22"/>
    <p:sldId id="261" r:id="rId23"/>
    <p:sldId id="262" r:id="rId24"/>
    <p:sldId id="275" r:id="rId25"/>
    <p:sldId id="273" r:id="rId26"/>
    <p:sldId id="276" r:id="rId27"/>
    <p:sldId id="283" r:id="rId28"/>
    <p:sldId id="263" r:id="rId29"/>
    <p:sldId id="296" r:id="rId30"/>
    <p:sldId id="282" r:id="rId31"/>
    <p:sldId id="289" r:id="rId32"/>
    <p:sldId id="301" r:id="rId33"/>
    <p:sldId id="302" r:id="rId34"/>
    <p:sldId id="298" r:id="rId35"/>
    <p:sldId id="290" r:id="rId36"/>
    <p:sldId id="299" r:id="rId37"/>
    <p:sldId id="284" r:id="rId38"/>
    <p:sldId id="291" r:id="rId39"/>
    <p:sldId id="285" r:id="rId40"/>
  </p:sldIdLst>
  <p:sldSz cx="12192000" cy="6858000"/>
  <p:notesSz cx="9945688" cy="6858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erjit Kalam" initials="A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54"/>
    <a:srgbClr val="1B44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5923" autoAdjust="0"/>
  </p:normalViewPr>
  <p:slideViewPr>
    <p:cSldViewPr snapToGrid="0">
      <p:cViewPr varScale="1">
        <p:scale>
          <a:sx n="112" d="100"/>
          <a:sy n="112" d="100"/>
        </p:scale>
        <p:origin x="-270" y="-72"/>
      </p:cViewPr>
      <p:guideLst>
        <p:guide orient="horz" pos="2160"/>
        <p:guide pos="3840"/>
      </p:guideLst>
    </p:cSldViewPr>
  </p:slideViewPr>
  <p:outlineViewPr>
    <p:cViewPr>
      <p:scale>
        <a:sx n="33" d="100"/>
        <a:sy n="33" d="100"/>
      </p:scale>
      <p:origin x="0" y="-14011"/>
    </p:cViewPr>
  </p:outlineViewPr>
  <p:notesTextViewPr>
    <p:cViewPr>
      <p:scale>
        <a:sx n="1" d="1"/>
        <a:sy n="1" d="1"/>
      </p:scale>
      <p:origin x="0" y="0"/>
    </p:cViewPr>
  </p:notesTextViewPr>
  <p:sorterViewPr>
    <p:cViewPr>
      <p:scale>
        <a:sx n="100" d="100"/>
        <a:sy n="100" d="100"/>
      </p:scale>
      <p:origin x="0" y="-539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10882" cy="343285"/>
          </a:xfrm>
          <a:prstGeom prst="rect">
            <a:avLst/>
          </a:prstGeom>
        </p:spPr>
        <p:txBody>
          <a:bodyPr vert="horz" lIns="91870" tIns="45935" rIns="91870" bIns="45935" rtlCol="0"/>
          <a:lstStyle>
            <a:lvl1pPr algn="l">
              <a:defRPr sz="1200"/>
            </a:lvl1pPr>
          </a:lstStyle>
          <a:p>
            <a:endParaRPr lang="en-GB"/>
          </a:p>
        </p:txBody>
      </p:sp>
      <p:sp>
        <p:nvSpPr>
          <p:cNvPr id="3" name="Date Placeholder 2"/>
          <p:cNvSpPr>
            <a:spLocks noGrp="1"/>
          </p:cNvSpPr>
          <p:nvPr>
            <p:ph type="dt" sz="quarter" idx="1"/>
          </p:nvPr>
        </p:nvSpPr>
        <p:spPr>
          <a:xfrm>
            <a:off x="5632485" y="0"/>
            <a:ext cx="4310882" cy="343285"/>
          </a:xfrm>
          <a:prstGeom prst="rect">
            <a:avLst/>
          </a:prstGeom>
        </p:spPr>
        <p:txBody>
          <a:bodyPr vert="horz" lIns="91870" tIns="45935" rIns="91870" bIns="45935" rtlCol="0"/>
          <a:lstStyle>
            <a:lvl1pPr algn="r">
              <a:defRPr sz="1200"/>
            </a:lvl1pPr>
          </a:lstStyle>
          <a:p>
            <a:fld id="{D9DB5E23-ECC5-434C-99A5-026BE3D2837A}" type="datetimeFigureOut">
              <a:rPr lang="en-GB" smtClean="0"/>
              <a:t>12/04/2018</a:t>
            </a:fld>
            <a:endParaRPr lang="en-GB"/>
          </a:p>
        </p:txBody>
      </p:sp>
      <p:sp>
        <p:nvSpPr>
          <p:cNvPr id="4" name="Footer Placeholder 3"/>
          <p:cNvSpPr>
            <a:spLocks noGrp="1"/>
          </p:cNvSpPr>
          <p:nvPr>
            <p:ph type="ftr" sz="quarter" idx="2"/>
          </p:nvPr>
        </p:nvSpPr>
        <p:spPr>
          <a:xfrm>
            <a:off x="1" y="6514716"/>
            <a:ext cx="4310882" cy="343285"/>
          </a:xfrm>
          <a:prstGeom prst="rect">
            <a:avLst/>
          </a:prstGeom>
        </p:spPr>
        <p:txBody>
          <a:bodyPr vert="horz" lIns="91870" tIns="45935" rIns="91870" bIns="45935" rtlCol="0" anchor="b"/>
          <a:lstStyle>
            <a:lvl1pPr algn="l">
              <a:defRPr sz="1200"/>
            </a:lvl1pPr>
          </a:lstStyle>
          <a:p>
            <a:endParaRPr lang="en-GB"/>
          </a:p>
        </p:txBody>
      </p:sp>
      <p:sp>
        <p:nvSpPr>
          <p:cNvPr id="5" name="Slide Number Placeholder 4"/>
          <p:cNvSpPr>
            <a:spLocks noGrp="1"/>
          </p:cNvSpPr>
          <p:nvPr>
            <p:ph type="sldNum" sz="quarter" idx="3"/>
          </p:nvPr>
        </p:nvSpPr>
        <p:spPr>
          <a:xfrm>
            <a:off x="5632485" y="6514716"/>
            <a:ext cx="4310882" cy="343285"/>
          </a:xfrm>
          <a:prstGeom prst="rect">
            <a:avLst/>
          </a:prstGeom>
        </p:spPr>
        <p:txBody>
          <a:bodyPr vert="horz" lIns="91870" tIns="45935" rIns="91870" bIns="45935" rtlCol="0" anchor="b"/>
          <a:lstStyle>
            <a:lvl1pPr algn="r">
              <a:defRPr sz="1200"/>
            </a:lvl1pPr>
          </a:lstStyle>
          <a:p>
            <a:fld id="{B7EF488F-1EDB-48E4-8955-AD05B0B35326}" type="slidenum">
              <a:rPr lang="en-GB" smtClean="0"/>
              <a:t>‹#›</a:t>
            </a:fld>
            <a:endParaRPr lang="en-GB"/>
          </a:p>
        </p:txBody>
      </p:sp>
    </p:spTree>
    <p:extLst>
      <p:ext uri="{BB962C8B-B14F-4D97-AF65-F5344CB8AC3E}">
        <p14:creationId xmlns:p14="http://schemas.microsoft.com/office/powerpoint/2010/main" val="1759465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9798" cy="344091"/>
          </a:xfrm>
          <a:prstGeom prst="rect">
            <a:avLst/>
          </a:prstGeom>
        </p:spPr>
        <p:txBody>
          <a:bodyPr vert="horz" lIns="91870" tIns="45935" rIns="91870" bIns="45935"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633590" y="0"/>
            <a:ext cx="4309798" cy="344091"/>
          </a:xfrm>
          <a:prstGeom prst="rect">
            <a:avLst/>
          </a:prstGeom>
        </p:spPr>
        <p:txBody>
          <a:bodyPr vert="horz" lIns="91870" tIns="45935" rIns="91870" bIns="45935" rtlCol="0"/>
          <a:lstStyle>
            <a:lvl1pPr algn="r" fontAlgn="auto">
              <a:spcBef>
                <a:spcPts val="0"/>
              </a:spcBef>
              <a:spcAft>
                <a:spcPts val="0"/>
              </a:spcAft>
              <a:defRPr sz="1200">
                <a:latin typeface="+mn-lt"/>
                <a:cs typeface="+mn-cs"/>
              </a:defRPr>
            </a:lvl1pPr>
          </a:lstStyle>
          <a:p>
            <a:pPr>
              <a:defRPr/>
            </a:pPr>
            <a:fld id="{FD049B47-A089-470D-B708-2821CC386952}" type="datetimeFigureOut">
              <a:rPr lang="en-GB"/>
              <a:pPr>
                <a:defRPr/>
              </a:pPr>
              <a:t>12/04/2018</a:t>
            </a:fld>
            <a:endParaRPr lang="en-GB"/>
          </a:p>
        </p:txBody>
      </p:sp>
      <p:sp>
        <p:nvSpPr>
          <p:cNvPr id="4" name="Slide Image Placeholder 3"/>
          <p:cNvSpPr>
            <a:spLocks noGrp="1" noRot="1" noChangeAspect="1"/>
          </p:cNvSpPr>
          <p:nvPr>
            <p:ph type="sldImg" idx="2"/>
          </p:nvPr>
        </p:nvSpPr>
        <p:spPr>
          <a:xfrm>
            <a:off x="2917825" y="858838"/>
            <a:ext cx="4110038" cy="2312987"/>
          </a:xfrm>
          <a:prstGeom prst="rect">
            <a:avLst/>
          </a:prstGeom>
          <a:noFill/>
          <a:ln w="12700">
            <a:solidFill>
              <a:prstClr val="black"/>
            </a:solidFill>
          </a:ln>
        </p:spPr>
        <p:txBody>
          <a:bodyPr vert="horz" lIns="91870" tIns="45935" rIns="91870" bIns="45935" rtlCol="0" anchor="ctr"/>
          <a:lstStyle/>
          <a:p>
            <a:pPr lvl="0"/>
            <a:endParaRPr lang="en-GB" noProof="0"/>
          </a:p>
        </p:txBody>
      </p:sp>
      <p:sp>
        <p:nvSpPr>
          <p:cNvPr id="5" name="Notes Placeholder 4"/>
          <p:cNvSpPr>
            <a:spLocks noGrp="1"/>
          </p:cNvSpPr>
          <p:nvPr>
            <p:ph type="body" sz="quarter" idx="3"/>
          </p:nvPr>
        </p:nvSpPr>
        <p:spPr>
          <a:xfrm>
            <a:off x="994570" y="3300413"/>
            <a:ext cx="7956550" cy="2700338"/>
          </a:xfrm>
          <a:prstGeom prst="rect">
            <a:avLst/>
          </a:prstGeom>
        </p:spPr>
        <p:txBody>
          <a:bodyPr vert="horz" lIns="91870" tIns="45935" rIns="91870" bIns="45935" rtlCol="0"/>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2" y="6513910"/>
            <a:ext cx="4309798" cy="344091"/>
          </a:xfrm>
          <a:prstGeom prst="rect">
            <a:avLst/>
          </a:prstGeom>
        </p:spPr>
        <p:txBody>
          <a:bodyPr vert="horz" lIns="91870" tIns="45935" rIns="91870" bIns="45935"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633590" y="6513910"/>
            <a:ext cx="4309798" cy="344091"/>
          </a:xfrm>
          <a:prstGeom prst="rect">
            <a:avLst/>
          </a:prstGeom>
        </p:spPr>
        <p:txBody>
          <a:bodyPr vert="horz" wrap="square" lIns="91870" tIns="45935" rIns="91870" bIns="45935" numCol="1" anchor="b" anchorCtr="0" compatLnSpc="1">
            <a:prstTxWarp prst="textNoShape">
              <a:avLst/>
            </a:prstTxWarp>
          </a:bodyPr>
          <a:lstStyle>
            <a:lvl1pPr algn="r">
              <a:defRPr sz="1200">
                <a:latin typeface="Calibri" panose="020F0502020204030204" pitchFamily="34" charset="0"/>
              </a:defRPr>
            </a:lvl1pPr>
          </a:lstStyle>
          <a:p>
            <a:fld id="{84EECEBA-AEC7-4246-B763-7E9530F1AD3B}" type="slidenum">
              <a:rPr lang="en-GB" altLang="en-US"/>
              <a:pPr/>
              <a:t>‹#›</a:t>
            </a:fld>
            <a:endParaRPr lang="en-GB" altLang="en-US"/>
          </a:p>
        </p:txBody>
      </p:sp>
    </p:spTree>
    <p:extLst>
      <p:ext uri="{BB962C8B-B14F-4D97-AF65-F5344CB8AC3E}">
        <p14:creationId xmlns:p14="http://schemas.microsoft.com/office/powerpoint/2010/main" val="427021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xfrm>
            <a:off x="2917825" y="858838"/>
            <a:ext cx="4110038" cy="23129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6442" indent="-287093">
              <a:defRPr>
                <a:solidFill>
                  <a:schemeClr val="tx1"/>
                </a:solidFill>
                <a:latin typeface="Arial" panose="020B0604020202020204" pitchFamily="34" charset="0"/>
                <a:cs typeface="Arial" panose="020B0604020202020204" pitchFamily="34" charset="0"/>
              </a:defRPr>
            </a:lvl2pPr>
            <a:lvl3pPr marL="1148372" indent="-229674">
              <a:defRPr>
                <a:solidFill>
                  <a:schemeClr val="tx1"/>
                </a:solidFill>
                <a:latin typeface="Arial" panose="020B0604020202020204" pitchFamily="34" charset="0"/>
                <a:cs typeface="Arial" panose="020B0604020202020204" pitchFamily="34" charset="0"/>
              </a:defRPr>
            </a:lvl3pPr>
            <a:lvl4pPr marL="1607721" indent="-229674">
              <a:defRPr>
                <a:solidFill>
                  <a:schemeClr val="tx1"/>
                </a:solidFill>
                <a:latin typeface="Arial" panose="020B0604020202020204" pitchFamily="34" charset="0"/>
                <a:cs typeface="Arial" panose="020B0604020202020204" pitchFamily="34" charset="0"/>
              </a:defRPr>
            </a:lvl4pPr>
            <a:lvl5pPr marL="2067070" indent="-229674">
              <a:defRPr>
                <a:solidFill>
                  <a:schemeClr val="tx1"/>
                </a:solidFill>
                <a:latin typeface="Arial" panose="020B0604020202020204" pitchFamily="34" charset="0"/>
                <a:cs typeface="Arial" panose="020B0604020202020204" pitchFamily="34" charset="0"/>
              </a:defRPr>
            </a:lvl5pPr>
            <a:lvl6pPr marL="2526419" indent="-229674" defTabSz="459349"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85767" indent="-229674" defTabSz="459349"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45116" indent="-229674" defTabSz="459349"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904465" indent="-229674" defTabSz="459349"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47A8198-A723-4317-97C7-70B196C883AC}" type="slidenum">
              <a:rPr lang="en-GB" altLang="en-US">
                <a:latin typeface="Calibri" panose="020F0502020204030204" pitchFamily="34" charset="0"/>
              </a:rPr>
              <a:pPr/>
              <a:t>2</a:t>
            </a:fld>
            <a:endParaRPr lang="en-GB" altLang="en-US">
              <a:latin typeface="Calibri" panose="020F0502020204030204" pitchFamily="34" charset="0"/>
            </a:endParaRPr>
          </a:p>
        </p:txBody>
      </p:sp>
    </p:spTree>
    <p:extLst>
      <p:ext uri="{BB962C8B-B14F-4D97-AF65-F5344CB8AC3E}">
        <p14:creationId xmlns:p14="http://schemas.microsoft.com/office/powerpoint/2010/main" val="1391928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xfrm>
            <a:off x="2917825" y="858838"/>
            <a:ext cx="4110038" cy="23129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6442" indent="-287093">
              <a:defRPr>
                <a:solidFill>
                  <a:schemeClr val="tx1"/>
                </a:solidFill>
                <a:latin typeface="Arial" panose="020B0604020202020204" pitchFamily="34" charset="0"/>
                <a:cs typeface="Arial" panose="020B0604020202020204" pitchFamily="34" charset="0"/>
              </a:defRPr>
            </a:lvl2pPr>
            <a:lvl3pPr marL="1148372" indent="-229674">
              <a:defRPr>
                <a:solidFill>
                  <a:schemeClr val="tx1"/>
                </a:solidFill>
                <a:latin typeface="Arial" panose="020B0604020202020204" pitchFamily="34" charset="0"/>
                <a:cs typeface="Arial" panose="020B0604020202020204" pitchFamily="34" charset="0"/>
              </a:defRPr>
            </a:lvl3pPr>
            <a:lvl4pPr marL="1607721" indent="-229674">
              <a:defRPr>
                <a:solidFill>
                  <a:schemeClr val="tx1"/>
                </a:solidFill>
                <a:latin typeface="Arial" panose="020B0604020202020204" pitchFamily="34" charset="0"/>
                <a:cs typeface="Arial" panose="020B0604020202020204" pitchFamily="34" charset="0"/>
              </a:defRPr>
            </a:lvl4pPr>
            <a:lvl5pPr marL="2067070" indent="-229674">
              <a:defRPr>
                <a:solidFill>
                  <a:schemeClr val="tx1"/>
                </a:solidFill>
                <a:latin typeface="Arial" panose="020B0604020202020204" pitchFamily="34" charset="0"/>
                <a:cs typeface="Arial" panose="020B0604020202020204" pitchFamily="34" charset="0"/>
              </a:defRPr>
            </a:lvl5pPr>
            <a:lvl6pPr marL="2526419" indent="-229674" defTabSz="459349"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85767" indent="-229674" defTabSz="459349"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45116" indent="-229674" defTabSz="459349"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904465" indent="-229674" defTabSz="459349"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C9C7BE-76FC-4D90-A003-36BF986A126A}" type="slidenum">
              <a:rPr lang="en-GB" altLang="en-US">
                <a:latin typeface="Calibri" panose="020F0502020204030204" pitchFamily="34" charset="0"/>
              </a:rPr>
              <a:pPr/>
              <a:t>16</a:t>
            </a:fld>
            <a:endParaRPr lang="en-GB" altLang="en-US">
              <a:latin typeface="Calibri" panose="020F0502020204030204" pitchFamily="34" charset="0"/>
            </a:endParaRPr>
          </a:p>
        </p:txBody>
      </p:sp>
    </p:spTree>
    <p:extLst>
      <p:ext uri="{BB962C8B-B14F-4D97-AF65-F5344CB8AC3E}">
        <p14:creationId xmlns:p14="http://schemas.microsoft.com/office/powerpoint/2010/main" val="2521843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fld id="{38FB3D62-76D3-478C-B7C1-7605F531B1BD}" type="datetime1">
              <a:rPr lang="en-US" smtClean="0"/>
              <a:pPr>
                <a:defRPr/>
              </a:pPr>
              <a:t>4/12/2018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CD0460E-AB1D-446E-A79D-C16B7CF148ED}" type="slidenum">
              <a:rPr lang="en-US" altLang="en-US" smtClean="0"/>
              <a:pPr/>
              <a:t>‹#›</a:t>
            </a:fld>
            <a:endParaRPr lang="en-US" altLang="en-US"/>
          </a:p>
        </p:txBody>
      </p:sp>
    </p:spTree>
    <p:extLst>
      <p:ext uri="{BB962C8B-B14F-4D97-AF65-F5344CB8AC3E}">
        <p14:creationId xmlns:p14="http://schemas.microsoft.com/office/powerpoint/2010/main" val="3430240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A8561647-EE68-444D-83C8-E773D63808DA}" type="datetime1">
              <a:rPr lang="en-US" smtClean="0"/>
              <a:pPr>
                <a:defRPr/>
              </a:pPr>
              <a:t>4/12/2018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43FDE08-F248-4F33-9048-82CCB464C125}" type="slidenum">
              <a:rPr lang="en-US" altLang="en-US" smtClean="0"/>
              <a:pPr/>
              <a:t>‹#›</a:t>
            </a:fld>
            <a:endParaRPr lang="en-US" altLang="en-US"/>
          </a:p>
        </p:txBody>
      </p:sp>
    </p:spTree>
    <p:extLst>
      <p:ext uri="{BB962C8B-B14F-4D97-AF65-F5344CB8AC3E}">
        <p14:creationId xmlns:p14="http://schemas.microsoft.com/office/powerpoint/2010/main" val="1423761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0C4268E2-3BB8-44E2-B8ED-C3F6A758D1A8}" type="datetime1">
              <a:rPr lang="en-US" smtClean="0"/>
              <a:pPr>
                <a:defRPr/>
              </a:pPr>
              <a:t>4/12/2018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CCC3BEE-C5B2-4490-BBE8-FCE8C05ED2BE}" type="slidenum">
              <a:rPr lang="en-US" altLang="en-US" smtClean="0"/>
              <a:pPr/>
              <a:t>‹#›</a:t>
            </a:fld>
            <a:endParaRPr lang="en-US" altLang="en-US"/>
          </a:p>
        </p:txBody>
      </p:sp>
    </p:spTree>
    <p:extLst>
      <p:ext uri="{BB962C8B-B14F-4D97-AF65-F5344CB8AC3E}">
        <p14:creationId xmlns:p14="http://schemas.microsoft.com/office/powerpoint/2010/main" val="86842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3" name="Picture 1"/>
          <p:cNvPicPr preferRelativeResize="0">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65354" y="4446588"/>
            <a:ext cx="7097713" cy="2182812"/>
          </a:xfrm>
          <a:prstGeom prst="rect">
            <a:avLst/>
          </a:prstGeom>
          <a:solidFill>
            <a:srgbClr val="FFFFFF"/>
          </a:solidFill>
          <a:ln w="12700">
            <a:solidFill>
              <a:srgbClr val="000000"/>
            </a:solidFill>
            <a:round/>
            <a:headEnd/>
            <a:tailEnd/>
          </a:ln>
        </p:spPr>
      </p:pic>
      <p:sp>
        <p:nvSpPr>
          <p:cNvPr id="4" name="Rectangle 2"/>
          <p:cNvSpPr>
            <a:spLocks noChangeArrowheads="1"/>
          </p:cNvSpPr>
          <p:nvPr userDrawn="1"/>
        </p:nvSpPr>
        <p:spPr bwMode="auto">
          <a:xfrm>
            <a:off x="2306641" y="608291"/>
            <a:ext cx="184731" cy="369332"/>
          </a:xfrm>
          <a:prstGeom prst="rect">
            <a:avLst/>
          </a:prstGeom>
          <a:noFill/>
          <a:ln>
            <a:noFill/>
          </a:ln>
          <a:effectLst/>
          <a:extLst/>
        </p:spPr>
        <p:txBody>
          <a:bodyPr wrap="none" anchor="ctr">
            <a:spAutoFit/>
          </a:bodyPr>
          <a:lstStyle/>
          <a:p>
            <a:pPr>
              <a:defRPr/>
            </a:pPr>
            <a:endParaRPr lang="en-GB"/>
          </a:p>
        </p:txBody>
      </p:sp>
      <p:sp>
        <p:nvSpPr>
          <p:cNvPr id="2" name="Title 1"/>
          <p:cNvSpPr>
            <a:spLocks noGrp="1"/>
          </p:cNvSpPr>
          <p:nvPr>
            <p:ph type="title"/>
          </p:nvPr>
        </p:nvSpPr>
        <p:spPr>
          <a:xfrm>
            <a:off x="914400" y="1216342"/>
            <a:ext cx="10363200" cy="1595438"/>
          </a:xfrm>
        </p:spPr>
        <p:txBody>
          <a:bodyPr/>
          <a:lstStyle/>
          <a:p>
            <a:endParaRPr lang="en-GB" dirty="0"/>
          </a:p>
        </p:txBody>
      </p:sp>
    </p:spTree>
    <p:extLst>
      <p:ext uri="{BB962C8B-B14F-4D97-AF65-F5344CB8AC3E}">
        <p14:creationId xmlns:p14="http://schemas.microsoft.com/office/powerpoint/2010/main" val="290625110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75"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5" y="2367093"/>
            <a:ext cx="3298976" cy="576262"/>
          </a:xfrm>
        </p:spPr>
        <p:txBody>
          <a:bodyPr anchor="b">
            <a:noAutofit/>
          </a:bodyPr>
          <a:lstStyle>
            <a:lvl1pPr marL="0" indent="0" algn="ctr">
              <a:lnSpc>
                <a:spcPct val="85000"/>
              </a:lnSpc>
              <a:buNone/>
              <a:defRPr sz="2400" b="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5" y="2943363"/>
            <a:ext cx="3298976" cy="2847845"/>
          </a:xfrm>
        </p:spPr>
        <p:txBody>
          <a:bodyPr anchor="t"/>
          <a:lstStyle>
            <a:lvl1pPr marL="0" indent="0" algn="ctr">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94" y="2367093"/>
            <a:ext cx="3291521" cy="576262"/>
          </a:xfrm>
        </p:spPr>
        <p:txBody>
          <a:bodyPr anchor="b">
            <a:noAutofit/>
          </a:bodyPr>
          <a:lstStyle>
            <a:lvl1pPr marL="0" indent="0" algn="ctr">
              <a:lnSpc>
                <a:spcPct val="85000"/>
              </a:lnSpc>
              <a:buNone/>
              <a:defRPr sz="2400" b="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54" y="2943363"/>
            <a:ext cx="3303351" cy="2847845"/>
          </a:xfrm>
        </p:spPr>
        <p:txBody>
          <a:bodyPr anchor="t"/>
          <a:lstStyle>
            <a:lvl1pPr marL="0" indent="0" algn="ctr">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9" y="2367093"/>
            <a:ext cx="3304928" cy="576262"/>
          </a:xfrm>
        </p:spPr>
        <p:txBody>
          <a:bodyPr anchor="b">
            <a:noAutofit/>
          </a:bodyPr>
          <a:lstStyle>
            <a:lvl1pPr marL="0" indent="0" algn="ctr">
              <a:lnSpc>
                <a:spcPct val="85000"/>
              </a:lnSpc>
              <a:buNone/>
              <a:defRPr sz="2400" b="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9" y="2943363"/>
            <a:ext cx="3304928" cy="2847845"/>
          </a:xfrm>
        </p:spPr>
        <p:txBody>
          <a:bodyPr anchor="t"/>
          <a:lstStyle>
            <a:lvl1pPr marL="0" indent="0" algn="ctr">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14" name="Date Placeholder 2"/>
          <p:cNvSpPr>
            <a:spLocks noGrp="1"/>
          </p:cNvSpPr>
          <p:nvPr>
            <p:ph type="dt" sz="half" idx="18"/>
          </p:nvPr>
        </p:nvSpPr>
        <p:spPr/>
        <p:txBody>
          <a:bodyPr/>
          <a:lstStyle>
            <a:lvl1pPr>
              <a:defRPr smtClean="0"/>
            </a:lvl1pPr>
          </a:lstStyle>
          <a:p>
            <a:pPr>
              <a:defRPr/>
            </a:pPr>
            <a:fld id="{AF37DE21-27CC-4491-B44A-EEDBF58DF54B}" type="datetime1">
              <a:rPr lang="en-US"/>
              <a:pPr>
                <a:defRPr/>
              </a:pPr>
              <a:t>4/12/2018</a:t>
            </a:fld>
            <a:endParaRPr lang="en-US"/>
          </a:p>
        </p:txBody>
      </p:sp>
      <p:sp>
        <p:nvSpPr>
          <p:cNvPr id="16" name="Footer Placeholder 3"/>
          <p:cNvSpPr>
            <a:spLocks noGrp="1"/>
          </p:cNvSpPr>
          <p:nvPr>
            <p:ph type="ftr" sz="quarter" idx="19"/>
          </p:nvPr>
        </p:nvSpPr>
        <p:spPr/>
        <p:txBody>
          <a:bodyPr/>
          <a:lstStyle>
            <a:lvl1pPr>
              <a:defRPr/>
            </a:lvl1pPr>
          </a:lstStyle>
          <a:p>
            <a:pPr>
              <a:defRPr/>
            </a:pPr>
            <a:endParaRPr lang="en-US"/>
          </a:p>
        </p:txBody>
      </p:sp>
      <p:sp>
        <p:nvSpPr>
          <p:cNvPr id="17" name="Slide Number Placeholder 4"/>
          <p:cNvSpPr>
            <a:spLocks noGrp="1"/>
          </p:cNvSpPr>
          <p:nvPr>
            <p:ph type="sldNum" sz="quarter" idx="20"/>
          </p:nvPr>
        </p:nvSpPr>
        <p:spPr/>
        <p:txBody>
          <a:bodyPr/>
          <a:lstStyle>
            <a:lvl1pPr>
              <a:defRPr/>
            </a:lvl1pPr>
          </a:lstStyle>
          <a:p>
            <a:fld id="{ADEE691D-11A0-4CBC-A07D-591D4362E235}" type="slidenum">
              <a:rPr lang="en-US" altLang="en-US"/>
              <a:pPr/>
              <a:t>‹#›</a:t>
            </a:fld>
            <a:endParaRPr lang="en-US" altLang="en-US"/>
          </a:p>
        </p:txBody>
      </p:sp>
    </p:spTree>
    <p:extLst>
      <p:ext uri="{BB962C8B-B14F-4D97-AF65-F5344CB8AC3E}">
        <p14:creationId xmlns:p14="http://schemas.microsoft.com/office/powerpoint/2010/main" val="2633519249"/>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CBFC586C-5CEF-4086-BD21-758A79CA614A}" type="datetime1">
              <a:rPr lang="en-US" smtClean="0"/>
              <a:pPr>
                <a:defRPr/>
              </a:pPr>
              <a:t>4/12/2018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220FCD0-4A2C-4150-859C-30C7993A4483}" type="slidenum">
              <a:rPr lang="en-US" altLang="en-US" smtClean="0"/>
              <a:pPr/>
              <a:t>‹#›</a:t>
            </a:fld>
            <a:endParaRPr lang="en-US" altLang="en-US"/>
          </a:p>
        </p:txBody>
      </p:sp>
    </p:spTree>
    <p:extLst>
      <p:ext uri="{BB962C8B-B14F-4D97-AF65-F5344CB8AC3E}">
        <p14:creationId xmlns:p14="http://schemas.microsoft.com/office/powerpoint/2010/main" val="3586621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F35F3822-C32B-4EB7-A0EA-000728B99B7E}" type="datetime1">
              <a:rPr lang="en-US" smtClean="0"/>
              <a:pPr>
                <a:defRPr/>
              </a:pPr>
              <a:t>4/12/2018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55065AA-FF04-4581-B9D7-AEB59549A3D1}" type="slidenum">
              <a:rPr lang="en-US" altLang="en-US" smtClean="0"/>
              <a:pPr/>
              <a:t>‹#›</a:t>
            </a:fld>
            <a:endParaRPr lang="en-US" altLang="en-US"/>
          </a:p>
        </p:txBody>
      </p:sp>
    </p:spTree>
    <p:extLst>
      <p:ext uri="{BB962C8B-B14F-4D97-AF65-F5344CB8AC3E}">
        <p14:creationId xmlns:p14="http://schemas.microsoft.com/office/powerpoint/2010/main" val="117816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AAAA8E13-346A-47D8-97EF-AE02003B43E1}" type="datetime1">
              <a:rPr lang="en-US" smtClean="0"/>
              <a:pPr>
                <a:defRPr/>
              </a:pPr>
              <a:t>4/12/2018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185133C-53D0-4FB5-BEC7-3D522BD9FA83}" type="slidenum">
              <a:rPr lang="en-US" altLang="en-US" smtClean="0"/>
              <a:pPr/>
              <a:t>‹#›</a:t>
            </a:fld>
            <a:endParaRPr lang="en-US" altLang="en-US"/>
          </a:p>
        </p:txBody>
      </p:sp>
    </p:spTree>
    <p:extLst>
      <p:ext uri="{BB962C8B-B14F-4D97-AF65-F5344CB8AC3E}">
        <p14:creationId xmlns:p14="http://schemas.microsoft.com/office/powerpoint/2010/main" val="1214761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35D91EC0-3F82-4C3F-962A-DA13B35EFE66}" type="datetime1">
              <a:rPr lang="en-US" smtClean="0"/>
              <a:pPr>
                <a:defRPr/>
              </a:pPr>
              <a:t>4/12/2018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DE1F559F-8F92-4788-9698-6CCA47D8E2DF}" type="slidenum">
              <a:rPr lang="en-US" altLang="en-US" smtClean="0"/>
              <a:pPr/>
              <a:t>‹#›</a:t>
            </a:fld>
            <a:endParaRPr lang="en-US" altLang="en-US"/>
          </a:p>
        </p:txBody>
      </p:sp>
    </p:spTree>
    <p:extLst>
      <p:ext uri="{BB962C8B-B14F-4D97-AF65-F5344CB8AC3E}">
        <p14:creationId xmlns:p14="http://schemas.microsoft.com/office/powerpoint/2010/main" val="3324239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02E074A4-17E9-4188-9E72-98977590B629}" type="datetime1">
              <a:rPr lang="en-US" smtClean="0"/>
              <a:pPr>
                <a:defRPr/>
              </a:pPr>
              <a:t>4/12/2018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3E7E0AD3-15BF-4147-9937-A70A007DF3AE}" type="slidenum">
              <a:rPr lang="en-US" altLang="en-US" smtClean="0"/>
              <a:pPr/>
              <a:t>‹#›</a:t>
            </a:fld>
            <a:endParaRPr lang="en-US" altLang="en-US"/>
          </a:p>
        </p:txBody>
      </p:sp>
    </p:spTree>
    <p:extLst>
      <p:ext uri="{BB962C8B-B14F-4D97-AF65-F5344CB8AC3E}">
        <p14:creationId xmlns:p14="http://schemas.microsoft.com/office/powerpoint/2010/main" val="1882445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6767D7F-B6AD-4D08-8C34-49A426E8A653}" type="datetime1">
              <a:rPr lang="en-US" smtClean="0"/>
              <a:pPr>
                <a:defRPr/>
              </a:pPr>
              <a:t>4/12/2018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24B57CAC-0DB2-4355-A8AE-B31BA6347B85}" type="slidenum">
              <a:rPr lang="en-US" altLang="en-US" smtClean="0"/>
              <a:pPr/>
              <a:t>‹#›</a:t>
            </a:fld>
            <a:endParaRPr lang="en-US" altLang="en-US"/>
          </a:p>
        </p:txBody>
      </p:sp>
    </p:spTree>
    <p:extLst>
      <p:ext uri="{BB962C8B-B14F-4D97-AF65-F5344CB8AC3E}">
        <p14:creationId xmlns:p14="http://schemas.microsoft.com/office/powerpoint/2010/main" val="214819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9622022-2AC6-4507-A085-000C98FDDA9A}" type="datetime1">
              <a:rPr lang="en-US" smtClean="0"/>
              <a:pPr>
                <a:defRPr/>
              </a:pPr>
              <a:t>4/12/2018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AB5DC62-B2C2-41D8-B485-A4B13224B11A}" type="slidenum">
              <a:rPr lang="en-US" altLang="en-US" smtClean="0"/>
              <a:pPr/>
              <a:t>‹#›</a:t>
            </a:fld>
            <a:endParaRPr lang="en-US" altLang="en-US"/>
          </a:p>
        </p:txBody>
      </p:sp>
    </p:spTree>
    <p:extLst>
      <p:ext uri="{BB962C8B-B14F-4D97-AF65-F5344CB8AC3E}">
        <p14:creationId xmlns:p14="http://schemas.microsoft.com/office/powerpoint/2010/main" val="701355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72F9651-18CC-4695-8440-BA6F821CD58A}" type="datetime1">
              <a:rPr lang="en-US" smtClean="0"/>
              <a:pPr>
                <a:defRPr/>
              </a:pPr>
              <a:t>4/12/2018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D0C86CC-840F-492F-955F-FEF1B4609D5F}" type="slidenum">
              <a:rPr lang="en-US" altLang="en-US" smtClean="0"/>
              <a:pPr/>
              <a:t>‹#›</a:t>
            </a:fld>
            <a:endParaRPr lang="en-US" altLang="en-US"/>
          </a:p>
        </p:txBody>
      </p:sp>
    </p:spTree>
    <p:extLst>
      <p:ext uri="{BB962C8B-B14F-4D97-AF65-F5344CB8AC3E}">
        <p14:creationId xmlns:p14="http://schemas.microsoft.com/office/powerpoint/2010/main" val="32410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92C61D9-BCCA-4C57-9B41-7BF720FFD55B}" type="datetime1">
              <a:rPr lang="en-US" smtClean="0"/>
              <a:pPr>
                <a:defRPr/>
              </a:pPr>
              <a:t>4/12/2018</a:t>
            </a:fld>
            <a:endParaRPr lang="en-US"/>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065CA-861E-4C83-AFC4-69A017A4532B}" type="slidenum">
              <a:rPr lang="en-US" altLang="en-US" smtClean="0"/>
              <a:pPr/>
              <a:t>‹#›</a:t>
            </a:fld>
            <a:endParaRPr lang="en-US" altLang="en-US"/>
          </a:p>
        </p:txBody>
      </p:sp>
    </p:spTree>
    <p:extLst>
      <p:ext uri="{BB962C8B-B14F-4D97-AF65-F5344CB8AC3E}">
        <p14:creationId xmlns:p14="http://schemas.microsoft.com/office/powerpoint/2010/main" val="3427666894"/>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Lst>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50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4829" y="1219200"/>
            <a:ext cx="10841039" cy="368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A80D8-69F3-4FC2-A9A3-B2C0E5B7B934}" type="slidenum">
              <a:rPr lang="en-US" altLang="en-US">
                <a:latin typeface="Tw Cen MT" panose="020B0602020104020603" pitchFamily="34" charset="0"/>
              </a:rPr>
              <a:pPr/>
              <a:t>1</a:t>
            </a:fld>
            <a:endParaRPr lang="en-US" altLang="en-US" dirty="0">
              <a:latin typeface="Tw Cen MT" panose="020B0602020104020603"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bwMode="auto"/>
        <p:txBody>
          <a:bodyPr wrap="square" numCol="1" anchorCtr="0" compatLnSpc="1">
            <a:prstTxWarp prst="textNoShape">
              <a:avLst/>
            </a:prstTxWarp>
          </a:bodyPr>
          <a:lstStyle/>
          <a:p>
            <a:pPr eaLnBrk="1" hangingPunct="1"/>
            <a:r>
              <a:rPr lang="en-GB" altLang="en-US" b="1" cap="none" dirty="0" smtClean="0">
                <a:solidFill>
                  <a:srgbClr val="003054"/>
                </a:solidFill>
              </a:rPr>
              <a:t>Behaviours and Values</a:t>
            </a:r>
          </a:p>
        </p:txBody>
      </p:sp>
      <p:sp>
        <p:nvSpPr>
          <p:cNvPr id="3" name="Content Placeholder 2"/>
          <p:cNvSpPr>
            <a:spLocks noGrp="1"/>
          </p:cNvSpPr>
          <p:nvPr>
            <p:ph idx="1"/>
          </p:nvPr>
        </p:nvSpPr>
        <p:spPr/>
        <p:txBody>
          <a:bodyPr/>
          <a:lstStyle/>
          <a:p>
            <a:pPr marL="0" indent="0" eaLnBrk="1" hangingPunct="1">
              <a:buNone/>
              <a:defRPr/>
            </a:pPr>
            <a:r>
              <a:rPr lang="en-GB" sz="2400" b="1" cap="none" dirty="0">
                <a:solidFill>
                  <a:srgbClr val="003054"/>
                </a:solidFill>
                <a:latin typeface="Arial" panose="020B0604020202020204" pitchFamily="34" charset="0"/>
                <a:cs typeface="Arial" panose="020B0604020202020204" pitchFamily="34" charset="0"/>
              </a:rPr>
              <a:t>• </a:t>
            </a:r>
            <a:r>
              <a:rPr lang="en-GB" dirty="0" smtClean="0">
                <a:solidFill>
                  <a:srgbClr val="003054"/>
                </a:solidFill>
                <a:latin typeface="Arial" panose="020B0604020202020204" pitchFamily="34" charset="0"/>
                <a:cs typeface="Arial" panose="020B0604020202020204" pitchFamily="34" charset="0"/>
              </a:rPr>
              <a:t>	</a:t>
            </a:r>
            <a:r>
              <a:rPr lang="en-GB" sz="2400" b="1" cap="none" dirty="0">
                <a:solidFill>
                  <a:srgbClr val="003054"/>
                </a:solidFill>
                <a:latin typeface="Arial" panose="020B0604020202020204" pitchFamily="34" charset="0"/>
                <a:cs typeface="Arial" panose="020B0604020202020204" pitchFamily="34" charset="0"/>
              </a:rPr>
              <a:t>Working together</a:t>
            </a:r>
          </a:p>
          <a:p>
            <a:pPr marL="0" indent="0" eaLnBrk="1" hangingPunct="1">
              <a:buFont typeface="Arial" panose="020B0604020202020204" pitchFamily="34" charset="0"/>
              <a:buNone/>
              <a:defRPr/>
            </a:pPr>
            <a:r>
              <a:rPr lang="en-GB" sz="2400" b="1" cap="none" dirty="0">
                <a:solidFill>
                  <a:srgbClr val="003054"/>
                </a:solidFill>
                <a:latin typeface="Arial" panose="020B0604020202020204" pitchFamily="34" charset="0"/>
                <a:cs typeface="Arial" panose="020B0604020202020204" pitchFamily="34" charset="0"/>
              </a:rPr>
              <a:t>•	Respecting and helping each other</a:t>
            </a:r>
          </a:p>
          <a:p>
            <a:pPr marL="0" indent="0" eaLnBrk="1" hangingPunct="1">
              <a:buFont typeface="Arial" panose="020B0604020202020204" pitchFamily="34" charset="0"/>
              <a:buNone/>
              <a:defRPr/>
            </a:pPr>
            <a:r>
              <a:rPr lang="en-GB" sz="2400" b="1" cap="none" dirty="0">
                <a:solidFill>
                  <a:srgbClr val="003054"/>
                </a:solidFill>
                <a:latin typeface="Arial" panose="020B0604020202020204" pitchFamily="34" charset="0"/>
                <a:cs typeface="Arial" panose="020B0604020202020204" pitchFamily="34" charset="0"/>
              </a:rPr>
              <a:t>•	Finding better ways to improve what we do</a:t>
            </a:r>
          </a:p>
          <a:p>
            <a:pPr marL="0" indent="0" eaLnBrk="1" hangingPunct="1">
              <a:buFont typeface="Arial" panose="020B0604020202020204" pitchFamily="34" charset="0"/>
              <a:buNone/>
              <a:defRPr/>
            </a:pPr>
            <a:r>
              <a:rPr lang="en-GB" sz="2400" b="1" cap="none" dirty="0">
                <a:solidFill>
                  <a:srgbClr val="003054"/>
                </a:solidFill>
                <a:latin typeface="Arial" panose="020B0604020202020204" pitchFamily="34" charset="0"/>
                <a:cs typeface="Arial" panose="020B0604020202020204" pitchFamily="34" charset="0"/>
              </a:rPr>
              <a:t>•	Collaborative decision making</a:t>
            </a:r>
          </a:p>
          <a:p>
            <a:pPr marL="0" indent="0" eaLnBrk="1" hangingPunct="1">
              <a:buFont typeface="Arial" panose="020B0604020202020204" pitchFamily="34" charset="0"/>
              <a:buNone/>
              <a:defRPr/>
            </a:pPr>
            <a:r>
              <a:rPr lang="en-GB" sz="2400" b="1" cap="none" dirty="0">
                <a:solidFill>
                  <a:srgbClr val="003054"/>
                </a:solidFill>
                <a:latin typeface="Arial" panose="020B0604020202020204" pitchFamily="34" charset="0"/>
                <a:cs typeface="Arial" panose="020B0604020202020204" pitchFamily="34" charset="0"/>
              </a:rPr>
              <a:t>•	</a:t>
            </a:r>
            <a:r>
              <a:rPr lang="en-GB" sz="2400" b="1" cap="none" dirty="0" smtClean="0">
                <a:solidFill>
                  <a:srgbClr val="003054"/>
                </a:solidFill>
                <a:latin typeface="Arial" panose="020B0604020202020204" pitchFamily="34" charset="0"/>
                <a:cs typeface="Arial" panose="020B0604020202020204" pitchFamily="34" charset="0"/>
              </a:rPr>
              <a:t>Implementing </a:t>
            </a:r>
            <a:r>
              <a:rPr lang="en-GB" sz="2400" b="1" cap="none" dirty="0">
                <a:solidFill>
                  <a:srgbClr val="003054"/>
                </a:solidFill>
                <a:latin typeface="Arial" panose="020B0604020202020204" pitchFamily="34" charset="0"/>
                <a:cs typeface="Arial" panose="020B0604020202020204" pitchFamily="34" charset="0"/>
              </a:rPr>
              <a:t>new and better ways to deliver our service</a:t>
            </a:r>
          </a:p>
          <a:p>
            <a:pPr marL="0" indent="0" eaLnBrk="1" hangingPunct="1">
              <a:buFont typeface="Arial" panose="020B0604020202020204" pitchFamily="34" charset="0"/>
              <a:buNone/>
              <a:defRPr/>
            </a:pPr>
            <a:r>
              <a:rPr lang="en-GB" sz="2400" b="1" cap="none" dirty="0">
                <a:solidFill>
                  <a:srgbClr val="003054"/>
                </a:solidFill>
                <a:latin typeface="Arial" panose="020B0604020202020204" pitchFamily="34" charset="0"/>
                <a:cs typeface="Arial" panose="020B0604020202020204" pitchFamily="34" charset="0"/>
              </a:rPr>
              <a:t>•	Respecting individuality</a:t>
            </a:r>
          </a:p>
          <a:p>
            <a:pPr marL="0" indent="0" eaLnBrk="1" hangingPunct="1">
              <a:buFont typeface="Arial" panose="020B0604020202020204" pitchFamily="34" charset="0"/>
              <a:buNone/>
              <a:defRPr/>
            </a:pPr>
            <a:endParaRPr lang="en-GB" dirty="0"/>
          </a:p>
        </p:txBody>
      </p:sp>
      <p:sp>
        <p:nvSpPr>
          <p:cNvPr id="3174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E148BC-C580-424D-A74C-3C0D20CE2254}" type="slidenum">
              <a:rPr lang="en-US" altLang="en-US">
                <a:latin typeface="Tw Cen MT" panose="020B0602020104020603" pitchFamily="34" charset="0"/>
              </a:rPr>
              <a:pPr/>
              <a:t>10</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61583"/>
            <a:ext cx="10972800" cy="4161884"/>
          </a:xfrm>
        </p:spPr>
        <p:txBody>
          <a:bodyPr>
            <a:normAutofit/>
          </a:bodyPr>
          <a:lstStyle/>
          <a:p>
            <a:r>
              <a:rPr lang="en-GB" sz="5400" dirty="0" smtClean="0">
                <a:solidFill>
                  <a:srgbClr val="003054"/>
                </a:solidFill>
              </a:rPr>
              <a:t>Notable People at Carrs Lane Counselling Centre</a:t>
            </a:r>
            <a:br>
              <a:rPr lang="en-GB" sz="5400" dirty="0" smtClean="0">
                <a:solidFill>
                  <a:srgbClr val="003054"/>
                </a:solidFill>
              </a:rPr>
            </a:br>
            <a:r>
              <a:rPr lang="en-GB" sz="5400" dirty="0">
                <a:solidFill>
                  <a:srgbClr val="003054"/>
                </a:solidFill>
              </a:rPr>
              <a:t/>
            </a:r>
            <a:br>
              <a:rPr lang="en-GB" sz="5400" dirty="0">
                <a:solidFill>
                  <a:srgbClr val="003054"/>
                </a:solidFill>
              </a:rPr>
            </a:br>
            <a:r>
              <a:rPr lang="en-GB" sz="5400" dirty="0" smtClean="0">
                <a:solidFill>
                  <a:srgbClr val="003054"/>
                </a:solidFill>
              </a:rPr>
              <a:t> Past and Present</a:t>
            </a:r>
            <a:endParaRPr lang="en-GB" sz="5400" dirty="0">
              <a:solidFill>
                <a:srgbClr val="003054"/>
              </a:solidFill>
            </a:endParaRPr>
          </a:p>
        </p:txBody>
      </p:sp>
      <p:sp>
        <p:nvSpPr>
          <p:cNvPr id="4" name="Slide Number Placeholder 3"/>
          <p:cNvSpPr>
            <a:spLocks noGrp="1"/>
          </p:cNvSpPr>
          <p:nvPr>
            <p:ph type="sldNum" sz="quarter" idx="12"/>
          </p:nvPr>
        </p:nvSpPr>
        <p:spPr/>
        <p:txBody>
          <a:bodyPr/>
          <a:lstStyle/>
          <a:p>
            <a:fld id="{3220FCD0-4A2C-4150-859C-30C7993A4483}" type="slidenum">
              <a:rPr lang="en-US" altLang="en-US" smtClean="0"/>
              <a:pPr/>
              <a:t>11</a:t>
            </a:fld>
            <a:endParaRPr lang="en-US" alt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109882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560394" y="609607"/>
            <a:ext cx="4428296" cy="2648994"/>
          </a:xfrm>
        </p:spPr>
        <p:txBody>
          <a:bodyPr>
            <a:normAutofit/>
          </a:bodyPr>
          <a:lstStyle/>
          <a:p>
            <a:pPr eaLnBrk="1" fontAlgn="auto" hangingPunct="1">
              <a:spcAft>
                <a:spcPts val="0"/>
              </a:spcAft>
              <a:defRPr/>
            </a:pPr>
            <a:r>
              <a:rPr lang="en-GB" sz="5400" b="1" cap="none" dirty="0" smtClean="0">
                <a:solidFill>
                  <a:srgbClr val="003054"/>
                </a:solidFill>
              </a:rPr>
              <a:t>Revd. </a:t>
            </a:r>
            <a:br>
              <a:rPr lang="en-GB" sz="5400" b="1" cap="none" dirty="0" smtClean="0">
                <a:solidFill>
                  <a:srgbClr val="003054"/>
                </a:solidFill>
              </a:rPr>
            </a:br>
            <a:r>
              <a:rPr lang="en-GB" sz="5400" b="1" cap="none" dirty="0" smtClean="0">
                <a:solidFill>
                  <a:srgbClr val="003054"/>
                </a:solidFill>
              </a:rPr>
              <a:t>Michael Hubbard</a:t>
            </a:r>
            <a:r>
              <a:rPr lang="en-GB" sz="5400" b="1" dirty="0"/>
              <a:t> </a:t>
            </a:r>
          </a:p>
        </p:txBody>
      </p:sp>
      <p:sp>
        <p:nvSpPr>
          <p:cNvPr id="32771" name="Text Placeholder 3"/>
          <p:cNvSpPr>
            <a:spLocks noGrp="1"/>
          </p:cNvSpPr>
          <p:nvPr>
            <p:ph type="body" sz="half" idx="2"/>
          </p:nvPr>
        </p:nvSpPr>
        <p:spPr bwMode="auto">
          <a:xfrm>
            <a:off x="586067" y="3658457"/>
            <a:ext cx="4610966" cy="2175183"/>
          </a:xfrm>
        </p:spPr>
        <p:txBody>
          <a:bodyPr wrap="square" numCol="1" anchor="t" anchorCtr="0" compatLnSpc="1">
            <a:prstTxWarp prst="textNoShape">
              <a:avLst/>
            </a:prstTxWarp>
            <a:normAutofit/>
          </a:bodyPr>
          <a:lstStyle/>
          <a:p>
            <a:pPr eaLnBrk="1" hangingPunct="1"/>
            <a:r>
              <a:rPr lang="en-GB" altLang="en-US" sz="3600" cap="none" dirty="0" smtClean="0">
                <a:solidFill>
                  <a:srgbClr val="003054"/>
                </a:solidFill>
              </a:rPr>
              <a:t>One of the founders of the Counselling </a:t>
            </a:r>
            <a:r>
              <a:rPr lang="en-GB" altLang="en-US" sz="3600" dirty="0">
                <a:solidFill>
                  <a:srgbClr val="003054"/>
                </a:solidFill>
              </a:rPr>
              <a:t>C</a:t>
            </a:r>
            <a:r>
              <a:rPr lang="en-GB" altLang="en-US" sz="3600" cap="none" dirty="0" smtClean="0">
                <a:solidFill>
                  <a:srgbClr val="003054"/>
                </a:solidFill>
              </a:rPr>
              <a:t>entre from November 1967</a:t>
            </a:r>
          </a:p>
        </p:txBody>
      </p:sp>
      <p:sp>
        <p:nvSpPr>
          <p:cNvPr id="3277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0E37F57-266E-4BEE-8D02-FD29E69EDAF7}" type="slidenum">
              <a:rPr lang="en-US" altLang="en-US">
                <a:latin typeface="Tw Cen MT" panose="020B0602020104020603" pitchFamily="34" charset="0"/>
              </a:rPr>
              <a:pPr/>
              <a:t>12</a:t>
            </a:fld>
            <a:endParaRPr lang="en-US" altLang="en-US">
              <a:latin typeface="Tw Cen MT" panose="020B06020201040206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pic>
        <p:nvPicPr>
          <p:cNvPr id="1027" name="Picture 3" descr="Michael Hubbard - co-foun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5053" y="447758"/>
            <a:ext cx="3970117" cy="5621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577109" y="1049690"/>
            <a:ext cx="3605423" cy="1981194"/>
          </a:xfrm>
        </p:spPr>
        <p:txBody>
          <a:bodyPr>
            <a:normAutofit fontScale="90000"/>
          </a:bodyPr>
          <a:lstStyle/>
          <a:p>
            <a:pPr fontAlgn="auto">
              <a:spcAft>
                <a:spcPts val="0"/>
              </a:spcAft>
              <a:defRPr/>
            </a:pPr>
            <a:r>
              <a:rPr lang="en-GB" sz="5400" b="1" cap="none" dirty="0" smtClean="0">
                <a:solidFill>
                  <a:srgbClr val="003054"/>
                </a:solidFill>
              </a:rPr>
              <a:t>Revd. </a:t>
            </a:r>
            <a:br>
              <a:rPr lang="en-GB" sz="5400" b="1" cap="none" dirty="0" smtClean="0">
                <a:solidFill>
                  <a:srgbClr val="003054"/>
                </a:solidFill>
              </a:rPr>
            </a:br>
            <a:r>
              <a:rPr lang="en-GB" sz="5400" b="1" cap="none" dirty="0" smtClean="0">
                <a:solidFill>
                  <a:srgbClr val="003054"/>
                </a:solidFill>
              </a:rPr>
              <a:t>John </a:t>
            </a:r>
            <a:br>
              <a:rPr lang="en-GB" sz="5400" b="1" cap="none" dirty="0" smtClean="0">
                <a:solidFill>
                  <a:srgbClr val="003054"/>
                </a:solidFill>
              </a:rPr>
            </a:br>
            <a:r>
              <a:rPr lang="en-GB" sz="5400" b="1" cap="none" dirty="0" smtClean="0">
                <a:solidFill>
                  <a:srgbClr val="003054"/>
                </a:solidFill>
              </a:rPr>
              <a:t>Bradshaw</a:t>
            </a:r>
            <a:r>
              <a:rPr lang="en-GB" sz="5400" b="1" cap="none" dirty="0">
                <a:solidFill>
                  <a:srgbClr val="003054"/>
                </a:solidFill>
              </a:rPr>
              <a:t> </a:t>
            </a:r>
          </a:p>
        </p:txBody>
      </p:sp>
      <p:sp>
        <p:nvSpPr>
          <p:cNvPr id="4" name="Text Placeholder 3">
            <a:extLst>
              <a:ext uri="{FF2B5EF4-FFF2-40B4-BE49-F238E27FC236}"/>
            </a:extLst>
          </p:cNvPr>
          <p:cNvSpPr>
            <a:spLocks noGrp="1"/>
          </p:cNvSpPr>
          <p:nvPr>
            <p:ph type="body" sz="half" idx="2"/>
          </p:nvPr>
        </p:nvSpPr>
        <p:spPr>
          <a:xfrm>
            <a:off x="527051" y="3337568"/>
            <a:ext cx="2848327" cy="2546174"/>
          </a:xfrm>
        </p:spPr>
        <p:txBody>
          <a:bodyPr anchor="t">
            <a:normAutofit fontScale="92500"/>
          </a:bodyPr>
          <a:lstStyle/>
          <a:p>
            <a:pPr fontAlgn="auto">
              <a:spcAft>
                <a:spcPts val="0"/>
              </a:spcAft>
              <a:defRPr/>
            </a:pPr>
            <a:r>
              <a:rPr lang="en-GB" sz="3600" cap="none" dirty="0" smtClean="0">
                <a:solidFill>
                  <a:srgbClr val="003054"/>
                </a:solidFill>
              </a:rPr>
              <a:t>Co-founder of the </a:t>
            </a:r>
            <a:r>
              <a:rPr lang="en-GB" sz="3600" dirty="0">
                <a:solidFill>
                  <a:srgbClr val="003054"/>
                </a:solidFill>
              </a:rPr>
              <a:t>C</a:t>
            </a:r>
            <a:r>
              <a:rPr lang="en-GB" sz="3600" cap="none" dirty="0" smtClean="0">
                <a:solidFill>
                  <a:srgbClr val="003054"/>
                </a:solidFill>
              </a:rPr>
              <a:t>ounselling Centre and its first Director </a:t>
            </a:r>
            <a:endParaRPr lang="en-GB" sz="3600" cap="none" dirty="0">
              <a:solidFill>
                <a:srgbClr val="003054"/>
              </a:solidFill>
            </a:endParaRPr>
          </a:p>
        </p:txBody>
      </p:sp>
      <p:sp>
        <p:nvSpPr>
          <p:cNvPr id="3" name="Slide Number Placeholder 2"/>
          <p:cNvSpPr>
            <a:spLocks noGrp="1"/>
          </p:cNvSpPr>
          <p:nvPr>
            <p:ph type="sldNum" sz="quarter" idx="12"/>
          </p:nvPr>
        </p:nvSpPr>
        <p:spPr/>
        <p:txBody>
          <a:bodyPr/>
          <a:lstStyle/>
          <a:p>
            <a:fld id="{FBD8C13C-204C-48DD-8BE6-46392A407CD9}" type="slidenum">
              <a:rPr lang="en-US" altLang="en-US" smtClean="0"/>
              <a:pPr/>
              <a:t>13</a:t>
            </a:fld>
            <a:endParaRPr lang="en-US" alt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8088" y="1049690"/>
            <a:ext cx="5568243" cy="4575756"/>
          </a:xfrm>
          <a:prstGeom prst="rect">
            <a:avLst/>
          </a:prstGeom>
        </p:spPr>
      </p:pic>
    </p:spTree>
    <p:extLst>
      <p:ext uri="{BB962C8B-B14F-4D97-AF65-F5344CB8AC3E}">
        <p14:creationId xmlns:p14="http://schemas.microsoft.com/office/powerpoint/2010/main" val="913491057"/>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00017" y="609606"/>
            <a:ext cx="9953839" cy="2022475"/>
          </a:xfrm>
        </p:spPr>
        <p:txBody>
          <a:bodyPr>
            <a:normAutofit/>
          </a:bodyPr>
          <a:lstStyle/>
          <a:p>
            <a:pPr fontAlgn="auto">
              <a:spcAft>
                <a:spcPts val="0"/>
              </a:spcAft>
              <a:defRPr/>
            </a:pPr>
            <a:r>
              <a:rPr lang="en-GB" sz="5400" b="1" cap="none" dirty="0" smtClean="0">
                <a:solidFill>
                  <a:srgbClr val="003054"/>
                </a:solidFill>
              </a:rPr>
              <a:t>Revd. </a:t>
            </a:r>
            <a:r>
              <a:rPr lang="en-GB" sz="5400" b="1" cap="none" dirty="0" err="1" smtClean="0">
                <a:solidFill>
                  <a:srgbClr val="003054"/>
                </a:solidFill>
              </a:rPr>
              <a:t>Dr.</a:t>
            </a:r>
            <a:r>
              <a:rPr lang="en-GB" sz="5400" b="1" cap="none" dirty="0" smtClean="0">
                <a:solidFill>
                  <a:srgbClr val="003054"/>
                </a:solidFill>
              </a:rPr>
              <a:t> Harold Tonks</a:t>
            </a:r>
            <a:r>
              <a:rPr lang="en-GB" sz="5400" b="1" cap="none" dirty="0"/>
              <a:t> </a:t>
            </a:r>
          </a:p>
        </p:txBody>
      </p:sp>
      <p:sp>
        <p:nvSpPr>
          <p:cNvPr id="4" name="Text Placeholder 3">
            <a:extLst>
              <a:ext uri="{FF2B5EF4-FFF2-40B4-BE49-F238E27FC236}"/>
            </a:extLst>
          </p:cNvPr>
          <p:cNvSpPr>
            <a:spLocks noGrp="1"/>
          </p:cNvSpPr>
          <p:nvPr>
            <p:ph type="body" sz="half" idx="2"/>
          </p:nvPr>
        </p:nvSpPr>
        <p:spPr>
          <a:xfrm>
            <a:off x="844442" y="2930689"/>
            <a:ext cx="9938479" cy="3159125"/>
          </a:xfrm>
        </p:spPr>
        <p:txBody>
          <a:bodyPr anchor="t">
            <a:normAutofit/>
          </a:bodyPr>
          <a:lstStyle/>
          <a:p>
            <a:pPr fontAlgn="auto">
              <a:spcAft>
                <a:spcPts val="0"/>
              </a:spcAft>
              <a:defRPr/>
            </a:pPr>
            <a:r>
              <a:rPr lang="en-GB" sz="3600" cap="none" dirty="0" smtClean="0">
                <a:solidFill>
                  <a:srgbClr val="003054"/>
                </a:solidFill>
              </a:rPr>
              <a:t>Director of the Centre, 1970 – 1986.  Linked CLCC with The </a:t>
            </a:r>
            <a:r>
              <a:rPr lang="en-GB" sz="3600" cap="none" dirty="0" err="1" smtClean="0">
                <a:solidFill>
                  <a:srgbClr val="003054"/>
                </a:solidFill>
              </a:rPr>
              <a:t>Uffculme</a:t>
            </a:r>
            <a:r>
              <a:rPr lang="en-GB" sz="3600" cap="none" dirty="0" smtClean="0">
                <a:solidFill>
                  <a:srgbClr val="003054"/>
                </a:solidFill>
              </a:rPr>
              <a:t> Clinic and developed the training of volunteer counsellors in the centre beyond the in-house provision.</a:t>
            </a:r>
          </a:p>
          <a:p>
            <a:pPr fontAlgn="auto">
              <a:spcAft>
                <a:spcPts val="0"/>
              </a:spcAft>
              <a:defRPr/>
            </a:pPr>
            <a:endParaRPr lang="en-GB" sz="3600" b="1" cap="none" dirty="0"/>
          </a:p>
        </p:txBody>
      </p:sp>
      <p:sp>
        <p:nvSpPr>
          <p:cNvPr id="3" name="Slide Number Placeholder 2"/>
          <p:cNvSpPr>
            <a:spLocks noGrp="1"/>
          </p:cNvSpPr>
          <p:nvPr>
            <p:ph type="sldNum" sz="quarter" idx="12"/>
          </p:nvPr>
        </p:nvSpPr>
        <p:spPr/>
        <p:txBody>
          <a:bodyPr/>
          <a:lstStyle/>
          <a:p>
            <a:fld id="{FBD8C13C-204C-48DD-8BE6-46392A407CD9}" type="slidenum">
              <a:rPr lang="en-US" altLang="en-US" smtClean="0"/>
              <a:pPr/>
              <a:t>14</a:t>
            </a:fld>
            <a:endParaRPr lang="en-US" alt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3049937112"/>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381001" y="609606"/>
            <a:ext cx="6256339" cy="2022475"/>
          </a:xfrm>
        </p:spPr>
        <p:txBody>
          <a:bodyPr/>
          <a:lstStyle/>
          <a:p>
            <a:pPr eaLnBrk="1" fontAlgn="auto" hangingPunct="1">
              <a:spcAft>
                <a:spcPts val="0"/>
              </a:spcAft>
              <a:defRPr/>
            </a:pPr>
            <a:r>
              <a:rPr lang="en-GB" sz="4800" b="1" cap="none" dirty="0">
                <a:solidFill>
                  <a:srgbClr val="003054"/>
                </a:solidFill>
                <a:latin typeface="Arial" panose="020B0604020202020204" pitchFamily="34" charset="0"/>
              </a:rPr>
              <a:t>Bob and </a:t>
            </a:r>
            <a:r>
              <a:rPr lang="en-GB" sz="4800" b="1" cap="none" dirty="0" smtClean="0">
                <a:solidFill>
                  <a:srgbClr val="003054"/>
                </a:solidFill>
                <a:latin typeface="Arial" panose="020B0604020202020204" pitchFamily="34" charset="0"/>
              </a:rPr>
              <a:t/>
            </a:r>
            <a:br>
              <a:rPr lang="en-GB" sz="4800" b="1" cap="none" dirty="0" smtClean="0">
                <a:solidFill>
                  <a:srgbClr val="003054"/>
                </a:solidFill>
                <a:latin typeface="Arial" panose="020B0604020202020204" pitchFamily="34" charset="0"/>
              </a:rPr>
            </a:br>
            <a:r>
              <a:rPr lang="en-GB" sz="4800" b="1" cap="none" dirty="0" smtClean="0">
                <a:solidFill>
                  <a:srgbClr val="003054"/>
                </a:solidFill>
                <a:latin typeface="Arial" panose="020B0604020202020204" pitchFamily="34" charset="0"/>
              </a:rPr>
              <a:t>Margaret </a:t>
            </a:r>
            <a:r>
              <a:rPr lang="en-GB" sz="4800" b="1" cap="none" dirty="0">
                <a:solidFill>
                  <a:srgbClr val="003054"/>
                </a:solidFill>
                <a:latin typeface="Arial" panose="020B0604020202020204" pitchFamily="34" charset="0"/>
              </a:rPr>
              <a:t>C</a:t>
            </a:r>
            <a:r>
              <a:rPr lang="en-GB" sz="4800" b="1" cap="none" dirty="0" smtClean="0">
                <a:solidFill>
                  <a:srgbClr val="003054"/>
                </a:solidFill>
                <a:latin typeface="Arial" panose="020B0604020202020204" pitchFamily="34" charset="0"/>
              </a:rPr>
              <a:t>ross</a:t>
            </a:r>
            <a:r>
              <a:rPr lang="en-US" cap="none" dirty="0">
                <a:solidFill>
                  <a:srgbClr val="003054"/>
                </a:solidFill>
                <a:latin typeface="Arial" panose="020B0604020202020204" pitchFamily="34" charset="0"/>
                <a:cs typeface="+mj-ea"/>
              </a:rPr>
              <a:t/>
            </a:r>
            <a:br>
              <a:rPr lang="en-US" cap="none" dirty="0">
                <a:solidFill>
                  <a:srgbClr val="003054"/>
                </a:solidFill>
                <a:latin typeface="Arial" panose="020B0604020202020204" pitchFamily="34" charset="0"/>
                <a:cs typeface="+mj-ea"/>
              </a:rPr>
            </a:br>
            <a:r>
              <a:rPr lang="en-GB" cap="none" dirty="0">
                <a:solidFill>
                  <a:srgbClr val="003054"/>
                </a:solidFill>
                <a:latin typeface="Arial" panose="020B0604020202020204" pitchFamily="34" charset="0"/>
              </a:rPr>
              <a:t>(as they are today)</a:t>
            </a:r>
          </a:p>
        </p:txBody>
      </p:sp>
      <p:sp>
        <p:nvSpPr>
          <p:cNvPr id="33795" name="Text Placeholder 3"/>
          <p:cNvSpPr>
            <a:spLocks noGrp="1"/>
          </p:cNvSpPr>
          <p:nvPr>
            <p:ph type="body" sz="half" idx="2"/>
          </p:nvPr>
        </p:nvSpPr>
        <p:spPr bwMode="auto">
          <a:xfrm>
            <a:off x="437449" y="2912534"/>
            <a:ext cx="3299174" cy="3014133"/>
          </a:xfrm>
        </p:spPr>
        <p:txBody>
          <a:bodyPr wrap="square" numCol="1" anchor="t" anchorCtr="0" compatLnSpc="1">
            <a:prstTxWarp prst="textNoShape">
              <a:avLst/>
            </a:prstTxWarp>
            <a:normAutofit fontScale="92500" lnSpcReduction="10000"/>
          </a:bodyPr>
          <a:lstStyle/>
          <a:p>
            <a:pPr eaLnBrk="1" hangingPunct="1"/>
            <a:r>
              <a:rPr lang="en-GB" altLang="en-US" sz="3600" cap="none" dirty="0" smtClean="0">
                <a:solidFill>
                  <a:srgbClr val="003054"/>
                </a:solidFill>
                <a:latin typeface="Arial" panose="020B0604020202020204" pitchFamily="34" charset="0"/>
                <a:cs typeface="Arial" panose="020B0604020202020204" pitchFamily="34" charset="0"/>
              </a:rPr>
              <a:t>Two of the very first cohort of volunteer counsellors at the Counselling </a:t>
            </a:r>
            <a:r>
              <a:rPr lang="en-GB" altLang="en-US" sz="3600" dirty="0">
                <a:solidFill>
                  <a:srgbClr val="003054"/>
                </a:solidFill>
                <a:latin typeface="Arial" panose="020B0604020202020204" pitchFamily="34" charset="0"/>
                <a:cs typeface="Arial" panose="020B0604020202020204" pitchFamily="34" charset="0"/>
              </a:rPr>
              <a:t>C</a:t>
            </a:r>
            <a:r>
              <a:rPr lang="en-GB" altLang="en-US" sz="3600" cap="none" dirty="0" smtClean="0">
                <a:solidFill>
                  <a:srgbClr val="003054"/>
                </a:solidFill>
                <a:latin typeface="Arial" panose="020B0604020202020204" pitchFamily="34" charset="0"/>
                <a:cs typeface="Arial" panose="020B0604020202020204" pitchFamily="34" charset="0"/>
              </a:rPr>
              <a:t>entre</a:t>
            </a:r>
          </a:p>
        </p:txBody>
      </p:sp>
      <p:sp>
        <p:nvSpPr>
          <p:cNvPr id="3379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E812FD0-11E9-4EA9-909E-13AD323D6423}" type="slidenum">
              <a:rPr lang="en-US" altLang="en-US">
                <a:latin typeface="Tw Cen MT" panose="020B0602020104020603" pitchFamily="34" charset="0"/>
              </a:rPr>
              <a:pPr/>
              <a:t>15</a:t>
            </a:fld>
            <a:endParaRPr lang="en-US" altLang="en-US">
              <a:latin typeface="Tw Cen MT" panose="020B06020201040206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9371" r="7718"/>
          <a:stretch/>
        </p:blipFill>
        <p:spPr>
          <a:xfrm>
            <a:off x="5200991" y="1083733"/>
            <a:ext cx="5462306" cy="49410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bwMode="auto">
          <a:xfrm>
            <a:off x="4579938" y="1065213"/>
            <a:ext cx="5934075" cy="1060450"/>
          </a:xfrm>
        </p:spPr>
        <p:txBody>
          <a:bodyPr wrap="square" numCol="1" anchorCtr="0" compatLnSpc="1">
            <a:prstTxWarp prst="textNoShape">
              <a:avLst/>
            </a:prstTxWarp>
          </a:bodyPr>
          <a:lstStyle/>
          <a:p>
            <a:pPr eaLnBrk="1" hangingPunct="1"/>
            <a:r>
              <a:rPr lang="en-GB" altLang="en-US" sz="4800" b="1" cap="none" dirty="0" smtClean="0">
                <a:solidFill>
                  <a:srgbClr val="003054"/>
                </a:solidFill>
                <a:latin typeface="Arial" panose="020B0604020202020204" pitchFamily="34" charset="0"/>
              </a:rPr>
              <a:t>Joan White</a:t>
            </a:r>
          </a:p>
        </p:txBody>
      </p:sp>
      <p:pic>
        <p:nvPicPr>
          <p:cNvPr id="7" name="Picture Placeholder 6"/>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25389" t="17971" r="26158"/>
          <a:stretch/>
        </p:blipFill>
        <p:spPr>
          <a:xfrm>
            <a:off x="635493" y="2125666"/>
            <a:ext cx="3782291" cy="3601893"/>
          </a:xfrm>
        </p:spPr>
      </p:pic>
      <p:sp>
        <p:nvSpPr>
          <p:cNvPr id="4" name="Text Placeholder 3">
            <a:extLst>
              <a:ext uri="{FF2B5EF4-FFF2-40B4-BE49-F238E27FC236}"/>
            </a:extLst>
          </p:cNvPr>
          <p:cNvSpPr>
            <a:spLocks noGrp="1"/>
          </p:cNvSpPr>
          <p:nvPr>
            <p:ph type="body" sz="half" idx="2"/>
          </p:nvPr>
        </p:nvSpPr>
        <p:spPr>
          <a:xfrm>
            <a:off x="4579939" y="2424113"/>
            <a:ext cx="6527800" cy="3159125"/>
          </a:xfrm>
        </p:spPr>
        <p:txBody>
          <a:bodyPr anchor="t">
            <a:noAutofit/>
          </a:bodyPr>
          <a:lstStyle/>
          <a:p>
            <a:pPr eaLnBrk="1" fontAlgn="auto" hangingPunct="1">
              <a:spcAft>
                <a:spcPts val="0"/>
              </a:spcAft>
              <a:defRPr/>
            </a:pPr>
            <a:endParaRPr lang="en-GB" sz="4000" b="1" dirty="0"/>
          </a:p>
          <a:p>
            <a:pPr eaLnBrk="1" fontAlgn="auto" hangingPunct="1">
              <a:spcAft>
                <a:spcPts val="0"/>
              </a:spcAft>
              <a:defRPr/>
            </a:pPr>
            <a:r>
              <a:rPr lang="en-GB" sz="4000" b="1" cap="none" dirty="0">
                <a:solidFill>
                  <a:srgbClr val="003054"/>
                </a:solidFill>
                <a:latin typeface="Arial" panose="020B0604020202020204" pitchFamily="34" charset="0"/>
                <a:cs typeface="Arial" panose="020B0604020202020204" pitchFamily="34" charset="0"/>
              </a:rPr>
              <a:t>Counselling volunteer in the 1970’s from C</a:t>
            </a:r>
            <a:r>
              <a:rPr lang="en-GB" sz="4000" b="1" cap="none" dirty="0" smtClean="0">
                <a:solidFill>
                  <a:srgbClr val="003054"/>
                </a:solidFill>
                <a:latin typeface="Arial" panose="020B0604020202020204" pitchFamily="34" charset="0"/>
                <a:cs typeface="Arial" panose="020B0604020202020204" pitchFamily="34" charset="0"/>
              </a:rPr>
              <a:t>arrs </a:t>
            </a:r>
            <a:r>
              <a:rPr lang="en-GB" sz="4000" b="1" cap="none" dirty="0">
                <a:solidFill>
                  <a:srgbClr val="003054"/>
                </a:solidFill>
                <a:latin typeface="Arial" panose="020B0604020202020204" pitchFamily="34" charset="0"/>
                <a:cs typeface="Arial" panose="020B0604020202020204" pitchFamily="34" charset="0"/>
              </a:rPr>
              <a:t>L</a:t>
            </a:r>
            <a:r>
              <a:rPr lang="en-GB" sz="4000" b="1" cap="none" dirty="0" smtClean="0">
                <a:solidFill>
                  <a:srgbClr val="003054"/>
                </a:solidFill>
                <a:latin typeface="Arial" panose="020B0604020202020204" pitchFamily="34" charset="0"/>
                <a:cs typeface="Arial" panose="020B0604020202020204" pitchFamily="34" charset="0"/>
              </a:rPr>
              <a:t>ane Church</a:t>
            </a:r>
            <a:endParaRPr lang="en-GB" sz="4000" b="1" cap="none" dirty="0">
              <a:solidFill>
                <a:srgbClr val="003054"/>
              </a:solidFill>
              <a:latin typeface="Arial" panose="020B0604020202020204" pitchFamily="34" charset="0"/>
              <a:cs typeface="Arial" panose="020B0604020202020204" pitchFamily="34" charset="0"/>
            </a:endParaRPr>
          </a:p>
        </p:txBody>
      </p:sp>
      <p:sp>
        <p:nvSpPr>
          <p:cNvPr id="3482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C8771C-7883-4B4F-BDC0-A90BE045A7B3}" type="slidenum">
              <a:rPr lang="en-US" altLang="en-US">
                <a:latin typeface="Tw Cen MT" panose="020B0602020104020603" pitchFamily="34" charset="0"/>
              </a:rPr>
              <a:pPr/>
              <a:t>16</a:t>
            </a:fld>
            <a:endParaRPr lang="en-US" altLang="en-US">
              <a:latin typeface="Tw Cen MT" panose="020B0602020104020603"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2143125" y="-2809875"/>
            <a:ext cx="5545139" cy="771525"/>
          </a:xfrm>
        </p:spPr>
        <p:txBody>
          <a:bodyPr/>
          <a:lstStyle/>
          <a:p>
            <a:pPr eaLnBrk="1" fontAlgn="auto" hangingPunct="1">
              <a:spcAft>
                <a:spcPts val="0"/>
              </a:spcAft>
              <a:defRPr/>
            </a:pPr>
            <a:r>
              <a:rPr lang="en-GB" dirty="0"/>
              <a:t>Current manager</a:t>
            </a:r>
          </a:p>
        </p:txBody>
      </p:sp>
      <p:pic>
        <p:nvPicPr>
          <p:cNvPr id="5" name="Picture 5" descr="EEAFEF7E-EBD7-4167-966A-C80408E029AB.jpeg">
            <a:extLst>
              <a:ext uri="{FF2B5EF4-FFF2-40B4-BE49-F238E27FC236}"/>
            </a:extLst>
          </p:cNvPr>
          <p:cNvPicPr>
            <a:picLocks noGrp="1" noChangeAspect="1"/>
          </p:cNvPicPr>
          <p:nvPr>
            <p:ph type="pic" idx="1"/>
          </p:nvPr>
        </p:nvPicPr>
        <p:blipFill rotWithShape="1">
          <a:blip r:embed="rId2"/>
          <a:srcRect t="8109" b="8109"/>
          <a:stretch/>
        </p:blipFill>
        <p:spPr>
          <a:xfrm rot="5400000">
            <a:off x="-382191" y="1495029"/>
            <a:ext cx="5181600" cy="3405982"/>
          </a:xfrm>
          <a:prstGeom prst="rect">
            <a:avLst/>
          </a:prstGeom>
        </p:spPr>
      </p:pic>
      <p:sp>
        <p:nvSpPr>
          <p:cNvPr id="4" name="Text Placeholder 3">
            <a:extLst>
              <a:ext uri="{FF2B5EF4-FFF2-40B4-BE49-F238E27FC236}"/>
            </a:extLst>
          </p:cNvPr>
          <p:cNvSpPr>
            <a:spLocks noGrp="1"/>
          </p:cNvSpPr>
          <p:nvPr>
            <p:ph type="body" sz="half" idx="2"/>
          </p:nvPr>
        </p:nvSpPr>
        <p:spPr>
          <a:xfrm>
            <a:off x="4051832" y="2206624"/>
            <a:ext cx="7276568" cy="2720975"/>
          </a:xfrm>
        </p:spPr>
        <p:txBody>
          <a:bodyPr anchor="t">
            <a:noAutofit/>
          </a:bodyPr>
          <a:lstStyle/>
          <a:p>
            <a:pPr eaLnBrk="1" fontAlgn="auto" hangingPunct="1">
              <a:spcAft>
                <a:spcPts val="0"/>
              </a:spcAft>
              <a:defRPr/>
            </a:pPr>
            <a:r>
              <a:rPr lang="en-GB" sz="4400" b="1" cap="none" dirty="0">
                <a:solidFill>
                  <a:srgbClr val="003054"/>
                </a:solidFill>
              </a:rPr>
              <a:t>Robin </a:t>
            </a:r>
            <a:r>
              <a:rPr lang="en-GB" sz="4400" b="1" cap="none" dirty="0" smtClean="0">
                <a:solidFill>
                  <a:srgbClr val="003054"/>
                </a:solidFill>
              </a:rPr>
              <a:t>Yapp, Chartered MCIPD: </a:t>
            </a:r>
          </a:p>
          <a:p>
            <a:pPr eaLnBrk="1" fontAlgn="auto" hangingPunct="1">
              <a:spcAft>
                <a:spcPts val="0"/>
              </a:spcAft>
              <a:defRPr/>
            </a:pPr>
            <a:r>
              <a:rPr lang="en-GB" sz="4400" b="1" cap="none" dirty="0" smtClean="0">
                <a:solidFill>
                  <a:srgbClr val="003054"/>
                </a:solidFill>
              </a:rPr>
              <a:t>Counselling Centre Manager </a:t>
            </a:r>
            <a:r>
              <a:rPr lang="en-GB" sz="4400" b="1" cap="none" dirty="0">
                <a:solidFill>
                  <a:srgbClr val="003054"/>
                </a:solidFill>
              </a:rPr>
              <a:t>from </a:t>
            </a:r>
            <a:r>
              <a:rPr lang="en-GB" sz="4400" b="1" cap="none" dirty="0" smtClean="0">
                <a:solidFill>
                  <a:srgbClr val="003054"/>
                </a:solidFill>
              </a:rPr>
              <a:t>May 2016 </a:t>
            </a:r>
            <a:r>
              <a:rPr lang="en-GB" sz="4400" b="1" cap="none" dirty="0">
                <a:solidFill>
                  <a:srgbClr val="003054"/>
                </a:solidFill>
              </a:rPr>
              <a:t>to </a:t>
            </a:r>
            <a:r>
              <a:rPr lang="en-GB" sz="4400" b="1" cap="none" dirty="0" smtClean="0">
                <a:solidFill>
                  <a:srgbClr val="003054"/>
                </a:solidFill>
              </a:rPr>
              <a:t>the present </a:t>
            </a:r>
            <a:r>
              <a:rPr lang="en-GB" sz="4400" b="1" cap="none" dirty="0">
                <a:solidFill>
                  <a:srgbClr val="003054"/>
                </a:solidFill>
              </a:rPr>
              <a:t>day</a:t>
            </a:r>
          </a:p>
        </p:txBody>
      </p:sp>
      <p:sp>
        <p:nvSpPr>
          <p:cNvPr id="4301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6C3610D-16C8-4118-BE1F-54BD14F0C716}" type="slidenum">
              <a:rPr lang="en-US" altLang="en-US">
                <a:latin typeface="Tw Cen MT" panose="020B0602020104020603" pitchFamily="34" charset="0"/>
              </a:rPr>
              <a:pPr/>
              <a:t>17</a:t>
            </a:fld>
            <a:endParaRPr lang="en-US" altLang="en-US">
              <a:latin typeface="Tw Cen MT" panose="020B0602020104020603"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10526" y="-508000"/>
            <a:ext cx="5934969" cy="2023254"/>
          </a:xfrm>
        </p:spPr>
        <p:txBody>
          <a:bodyPr>
            <a:normAutofit/>
          </a:bodyPr>
          <a:lstStyle/>
          <a:p>
            <a:r>
              <a:rPr lang="en-GB" sz="4800" dirty="0" smtClean="0">
                <a:solidFill>
                  <a:srgbClr val="003054"/>
                </a:solidFill>
              </a:rPr>
              <a:t>Carrs Lane Chapel</a:t>
            </a:r>
            <a:endParaRPr lang="en-GB" sz="4800" dirty="0">
              <a:solidFill>
                <a:srgbClr val="003054"/>
              </a:solidFill>
            </a:endParaRPr>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t="32077" b="32077"/>
          <a:stretch>
            <a:fillRect/>
          </a:stretch>
        </p:blipFill>
        <p:spPr>
          <a:xfrm>
            <a:off x="2005896" y="1490134"/>
            <a:ext cx="6953954" cy="3911599"/>
          </a:xfrm>
        </p:spPr>
      </p:pic>
      <p:sp>
        <p:nvSpPr>
          <p:cNvPr id="7" name="Text Placeholder 6"/>
          <p:cNvSpPr>
            <a:spLocks noGrp="1"/>
          </p:cNvSpPr>
          <p:nvPr>
            <p:ph type="body" sz="half" idx="2"/>
          </p:nvPr>
        </p:nvSpPr>
        <p:spPr>
          <a:xfrm>
            <a:off x="4506384" y="5418137"/>
            <a:ext cx="1843616" cy="847195"/>
          </a:xfrm>
        </p:spPr>
        <p:txBody>
          <a:bodyPr>
            <a:normAutofit/>
          </a:bodyPr>
          <a:lstStyle/>
          <a:p>
            <a:r>
              <a:rPr lang="en-GB" sz="4000" dirty="0" smtClean="0">
                <a:solidFill>
                  <a:srgbClr val="003054"/>
                </a:solidFill>
              </a:rPr>
              <a:t>c. 1963</a:t>
            </a:r>
            <a:endParaRPr lang="en-GB" sz="4000" dirty="0">
              <a:solidFill>
                <a:srgbClr val="003054"/>
              </a:solidFill>
            </a:endParaRPr>
          </a:p>
        </p:txBody>
      </p:sp>
      <p:sp>
        <p:nvSpPr>
          <p:cNvPr id="4" name="Slide Number Placeholder 3"/>
          <p:cNvSpPr>
            <a:spLocks noGrp="1"/>
          </p:cNvSpPr>
          <p:nvPr>
            <p:ph type="sldNum" sz="quarter" idx="12"/>
          </p:nvPr>
        </p:nvSpPr>
        <p:spPr/>
        <p:txBody>
          <a:bodyPr/>
          <a:lstStyle/>
          <a:p>
            <a:fld id="{27FA7C66-2397-4394-AE78-289D89256FF3}" type="slidenum">
              <a:rPr lang="en-US" altLang="en-US" smtClean="0"/>
              <a:pPr/>
              <a:t>18</a:t>
            </a:fld>
            <a:endParaRPr lang="en-US" alt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2557826075"/>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bwMode="auto">
          <a:xfrm>
            <a:off x="609600" y="690827"/>
            <a:ext cx="10210800" cy="1629040"/>
          </a:xfrm>
        </p:spPr>
        <p:txBody>
          <a:bodyPr wrap="square" numCol="1" anchorCtr="0" compatLnSpc="1">
            <a:prstTxWarp prst="textNoShape">
              <a:avLst/>
            </a:prstTxWarp>
            <a:normAutofit fontScale="90000"/>
          </a:bodyPr>
          <a:lstStyle/>
          <a:p>
            <a:pPr eaLnBrk="1" hangingPunct="1"/>
            <a:r>
              <a:rPr lang="en-GB" altLang="en-US" b="1" cap="none" dirty="0" smtClean="0">
                <a:solidFill>
                  <a:srgbClr val="003054"/>
                </a:solidFill>
              </a:rPr>
              <a:t>Carl Rogers’ Person Centred Approach is our core strength underpinning our counselling service </a:t>
            </a:r>
          </a:p>
        </p:txBody>
      </p:sp>
      <p:sp>
        <p:nvSpPr>
          <p:cNvPr id="7" name="Content Placeholder 6"/>
          <p:cNvSpPr>
            <a:spLocks noGrp="1"/>
          </p:cNvSpPr>
          <p:nvPr>
            <p:ph idx="1"/>
          </p:nvPr>
        </p:nvSpPr>
        <p:spPr>
          <a:xfrm>
            <a:off x="914405" y="2743200"/>
            <a:ext cx="10964863" cy="3443288"/>
          </a:xfrm>
        </p:spPr>
        <p:txBody>
          <a:bodyPr>
            <a:normAutofit fontScale="70000" lnSpcReduction="20000"/>
          </a:bodyPr>
          <a:lstStyle/>
          <a:p>
            <a:pPr marL="0" indent="0" eaLnBrk="1" hangingPunct="1">
              <a:buFont typeface="Arial" panose="020B0604020202020204" pitchFamily="34" charset="0"/>
              <a:buNone/>
              <a:defRPr/>
            </a:pPr>
            <a:r>
              <a:rPr lang="en-GB" cap="none" dirty="0">
                <a:solidFill>
                  <a:srgbClr val="003054"/>
                </a:solidFill>
                <a:latin typeface="Arial" panose="020B0604020202020204" pitchFamily="34" charset="0"/>
              </a:rPr>
              <a:t>Carl Rogers, </a:t>
            </a:r>
            <a:r>
              <a:rPr lang="en-GB" cap="none" dirty="0" smtClean="0">
                <a:solidFill>
                  <a:srgbClr val="003054"/>
                </a:solidFill>
                <a:latin typeface="Arial" panose="020B0604020202020204" pitchFamily="34" charset="0"/>
              </a:rPr>
              <a:t>an American </a:t>
            </a:r>
            <a:r>
              <a:rPr lang="en-GB" cap="none" dirty="0">
                <a:solidFill>
                  <a:srgbClr val="003054"/>
                </a:solidFill>
                <a:latin typeface="Arial" panose="020B0604020202020204" pitchFamily="34" charset="0"/>
              </a:rPr>
              <a:t>psychologist, believed that personality formed as a result of our strivings to reach our full human potential.</a:t>
            </a:r>
          </a:p>
          <a:p>
            <a:pPr marL="0" indent="0" eaLnBrk="1" hangingPunct="1">
              <a:buFont typeface="Arial" panose="020B0604020202020204" pitchFamily="34" charset="0"/>
              <a:buNone/>
              <a:defRPr/>
            </a:pPr>
            <a:r>
              <a:rPr lang="en-GB" cap="none" dirty="0">
                <a:solidFill>
                  <a:srgbClr val="003054"/>
                </a:solidFill>
                <a:latin typeface="Arial" panose="020B0604020202020204" pitchFamily="34" charset="0"/>
              </a:rPr>
              <a:t>According to Rogers, there are six conditions necessary to enable real change. These are:</a:t>
            </a:r>
          </a:p>
          <a:p>
            <a:pPr marL="514350" indent="-514350" eaLnBrk="1" hangingPunct="1">
              <a:buFont typeface="+mj-lt"/>
              <a:buAutoNum type="arabicPeriod"/>
              <a:defRPr/>
            </a:pPr>
            <a:r>
              <a:rPr lang="en-GB" b="1" cap="none" dirty="0">
                <a:solidFill>
                  <a:srgbClr val="003054"/>
                </a:solidFill>
                <a:latin typeface="Arial" panose="020B0604020202020204" pitchFamily="34" charset="0"/>
              </a:rPr>
              <a:t>There is psychological contact between the client and the </a:t>
            </a:r>
            <a:r>
              <a:rPr lang="en-GB" b="1" cap="none" dirty="0" smtClean="0">
                <a:solidFill>
                  <a:srgbClr val="003054"/>
                </a:solidFill>
                <a:latin typeface="Arial" panose="020B0604020202020204" pitchFamily="34" charset="0"/>
              </a:rPr>
              <a:t>counsellor</a:t>
            </a:r>
          </a:p>
          <a:p>
            <a:pPr marL="514350" indent="-514350" eaLnBrk="1" hangingPunct="1">
              <a:buFont typeface="+mj-lt"/>
              <a:buAutoNum type="arabicPeriod"/>
              <a:defRPr/>
            </a:pPr>
            <a:endParaRPr lang="en-GB" b="1" cap="none" dirty="0">
              <a:solidFill>
                <a:srgbClr val="003054"/>
              </a:solidFill>
              <a:latin typeface="Arial" panose="020B0604020202020204" pitchFamily="34" charset="0"/>
            </a:endParaRPr>
          </a:p>
          <a:p>
            <a:pPr marL="514350" indent="-514350" eaLnBrk="1" hangingPunct="1">
              <a:buFont typeface="+mj-lt"/>
              <a:buAutoNum type="arabicPeriod"/>
              <a:defRPr/>
            </a:pPr>
            <a:r>
              <a:rPr lang="en-GB" b="1" cap="none" dirty="0">
                <a:solidFill>
                  <a:srgbClr val="003054"/>
                </a:solidFill>
                <a:latin typeface="Arial" panose="020B0604020202020204" pitchFamily="34" charset="0"/>
              </a:rPr>
              <a:t>The client is emotionally upset, in a state of </a:t>
            </a:r>
            <a:r>
              <a:rPr lang="en-GB" b="1" cap="none" dirty="0" smtClean="0">
                <a:solidFill>
                  <a:srgbClr val="003054"/>
                </a:solidFill>
                <a:latin typeface="Arial" panose="020B0604020202020204" pitchFamily="34" charset="0"/>
              </a:rPr>
              <a:t>incongruence</a:t>
            </a:r>
          </a:p>
          <a:p>
            <a:pPr marL="514350" indent="-514350" eaLnBrk="1" hangingPunct="1">
              <a:buFont typeface="+mj-lt"/>
              <a:buAutoNum type="arabicPeriod"/>
              <a:defRPr/>
            </a:pPr>
            <a:endParaRPr lang="en-GB" b="1" cap="none" dirty="0">
              <a:solidFill>
                <a:srgbClr val="003054"/>
              </a:solidFill>
              <a:latin typeface="Arial" panose="020B0604020202020204" pitchFamily="34" charset="0"/>
            </a:endParaRPr>
          </a:p>
          <a:p>
            <a:pPr marL="514350" indent="-514350" eaLnBrk="1" hangingPunct="1">
              <a:buFont typeface="+mj-lt"/>
              <a:buAutoNum type="arabicPeriod"/>
              <a:defRPr/>
            </a:pPr>
            <a:r>
              <a:rPr lang="en-GB" b="1" cap="none" dirty="0" smtClean="0">
                <a:solidFill>
                  <a:srgbClr val="003054"/>
                </a:solidFill>
                <a:latin typeface="Arial" panose="020B0604020202020204" pitchFamily="34" charset="0"/>
              </a:rPr>
              <a:t>The </a:t>
            </a:r>
            <a:r>
              <a:rPr lang="en-GB" b="1" cap="none" dirty="0">
                <a:solidFill>
                  <a:srgbClr val="003054"/>
                </a:solidFill>
                <a:latin typeface="Arial" panose="020B0604020202020204" pitchFamily="34" charset="0"/>
              </a:rPr>
              <a:t>counsellor is genuine and aware of their own feelings (congruent</a:t>
            </a:r>
            <a:r>
              <a:rPr lang="en-GB" b="1" cap="none" dirty="0" smtClean="0">
                <a:solidFill>
                  <a:srgbClr val="003054"/>
                </a:solidFill>
                <a:latin typeface="Arial" panose="020B0604020202020204" pitchFamily="34" charset="0"/>
              </a:rPr>
              <a:t>)</a:t>
            </a:r>
            <a:endParaRPr lang="en-GB" b="1" cap="none" dirty="0">
              <a:solidFill>
                <a:srgbClr val="003054"/>
              </a:solidFill>
              <a:latin typeface="Arial" panose="020B0604020202020204" pitchFamily="34" charset="0"/>
            </a:endParaRPr>
          </a:p>
          <a:p>
            <a:pPr marL="0" indent="0" algn="r" eaLnBrk="1" hangingPunct="1">
              <a:buNone/>
              <a:defRPr/>
            </a:pPr>
            <a:r>
              <a:rPr lang="en-GB" dirty="0" smtClean="0">
                <a:solidFill>
                  <a:srgbClr val="003054"/>
                </a:solidFill>
              </a:rPr>
              <a:t>(continued)</a:t>
            </a:r>
            <a:endParaRPr lang="en-GB" dirty="0">
              <a:solidFill>
                <a:srgbClr val="003054"/>
              </a:solidFill>
            </a:endParaRPr>
          </a:p>
        </p:txBody>
      </p:sp>
      <p:sp>
        <p:nvSpPr>
          <p:cNvPr id="36867"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BEFD81-56E7-4D18-A354-C622D2A15666}" type="slidenum">
              <a:rPr lang="en-US" altLang="en-US">
                <a:latin typeface="Tw Cen MT" panose="020B0602020104020603" pitchFamily="34" charset="0"/>
              </a:rPr>
              <a:pPr/>
              <a:t>19</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47212" y="1213381"/>
            <a:ext cx="10137775" cy="2495019"/>
          </a:xfrm>
        </p:spPr>
        <p:txBody>
          <a:bodyPr>
            <a:normAutofit/>
          </a:bodyPr>
          <a:lstStyle/>
          <a:p>
            <a:pPr eaLnBrk="1" fontAlgn="auto" hangingPunct="1">
              <a:spcAft>
                <a:spcPts val="0"/>
              </a:spcAft>
              <a:defRPr/>
            </a:pPr>
            <a:r>
              <a:rPr lang="en-US" sz="5400" b="1" dirty="0">
                <a:solidFill>
                  <a:srgbClr val="0070C0"/>
                </a:solidFill>
              </a:rPr>
              <a:t>Welcome to </a:t>
            </a:r>
            <a:r>
              <a:rPr lang="en-US" sz="5400" b="1" dirty="0" smtClean="0">
                <a:solidFill>
                  <a:srgbClr val="0070C0"/>
                </a:solidFill>
              </a:rPr>
              <a:t>our presentation on Carrs</a:t>
            </a:r>
            <a:r>
              <a:rPr lang="en-US" sz="5400" b="1" dirty="0">
                <a:solidFill>
                  <a:srgbClr val="0070C0"/>
                </a:solidFill>
              </a:rPr>
              <a:t> </a:t>
            </a:r>
            <a:r>
              <a:rPr lang="en-US" sz="5400" b="1" dirty="0" smtClean="0">
                <a:solidFill>
                  <a:srgbClr val="0070C0"/>
                </a:solidFill>
              </a:rPr>
              <a:t>Lane </a:t>
            </a:r>
            <a:r>
              <a:rPr lang="en-US" sz="5400" b="1" dirty="0">
                <a:solidFill>
                  <a:srgbClr val="0070C0"/>
                </a:solidFill>
              </a:rPr>
              <a:t>C</a:t>
            </a:r>
            <a:r>
              <a:rPr lang="en-US" sz="5400" b="1" dirty="0" smtClean="0">
                <a:solidFill>
                  <a:srgbClr val="0070C0"/>
                </a:solidFill>
              </a:rPr>
              <a:t>ounselling Centre</a:t>
            </a:r>
            <a:endParaRPr lang="en-US" sz="5400" b="1" dirty="0">
              <a:solidFill>
                <a:srgbClr val="0070C0"/>
              </a:solidFill>
            </a:endParaRPr>
          </a:p>
        </p:txBody>
      </p:sp>
      <p:sp>
        <p:nvSpPr>
          <p:cNvPr id="3" name="Subtitle 2"/>
          <p:cNvSpPr>
            <a:spLocks noGrp="1"/>
          </p:cNvSpPr>
          <p:nvPr>
            <p:ph type="subTitle" idx="1"/>
          </p:nvPr>
        </p:nvSpPr>
        <p:spPr>
          <a:xfrm>
            <a:off x="632186" y="3911600"/>
            <a:ext cx="11001375" cy="2217744"/>
          </a:xfrm>
        </p:spPr>
        <p:txBody>
          <a:bodyPr anchor="t">
            <a:noAutofit/>
          </a:bodyPr>
          <a:lstStyle/>
          <a:p>
            <a:pPr eaLnBrk="1" fontAlgn="auto" hangingPunct="1">
              <a:spcAft>
                <a:spcPts val="0"/>
              </a:spcAft>
              <a:defRPr/>
            </a:pPr>
            <a:r>
              <a:rPr lang="en-US" sz="3600" b="1" dirty="0">
                <a:solidFill>
                  <a:srgbClr val="003054"/>
                </a:solidFill>
              </a:rPr>
              <a:t>Celebrating</a:t>
            </a:r>
            <a:r>
              <a:rPr lang="en-US" sz="3600" dirty="0">
                <a:solidFill>
                  <a:srgbClr val="003054"/>
                </a:solidFill>
              </a:rPr>
              <a:t> </a:t>
            </a:r>
            <a:r>
              <a:rPr lang="en-US" sz="3600" b="1" dirty="0">
                <a:solidFill>
                  <a:srgbClr val="003054"/>
                </a:solidFill>
              </a:rPr>
              <a:t>50 years of counselling care in Birmingham</a:t>
            </a:r>
          </a:p>
          <a:p>
            <a:pPr eaLnBrk="1" fontAlgn="auto" hangingPunct="1">
              <a:spcAft>
                <a:spcPts val="0"/>
              </a:spcAft>
              <a:defRPr/>
            </a:pPr>
            <a:r>
              <a:rPr lang="en-US" sz="3600" b="1" dirty="0">
                <a:solidFill>
                  <a:srgbClr val="003054"/>
                </a:solidFill>
              </a:rPr>
              <a:t> </a:t>
            </a:r>
            <a:r>
              <a:rPr lang="en-US" sz="4400" b="1" dirty="0">
                <a:solidFill>
                  <a:srgbClr val="003054"/>
                </a:solidFill>
              </a:rPr>
              <a:t>1967 - 2017</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3F2CCB-1556-473F-BB3B-EE88BE7209C5}" type="slidenum">
              <a:rPr lang="en-US" altLang="en-US">
                <a:latin typeface="Tw Cen MT" panose="020B0602020104020603" pitchFamily="34" charset="0"/>
              </a:rPr>
              <a:pPr/>
              <a:t>2</a:t>
            </a:fld>
            <a:endParaRPr lang="en-US" altLang="en-US">
              <a:latin typeface="Tw Cen MT" panose="020B0602020104020603"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6348" y="-68384"/>
            <a:ext cx="3371850" cy="14097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406400" y="1053571"/>
            <a:ext cx="10972800" cy="1143000"/>
          </a:xfrm>
        </p:spPr>
        <p:txBody>
          <a:bodyPr wrap="square" numCol="1" anchorCtr="0" compatLnSpc="1">
            <a:prstTxWarp prst="textNoShape">
              <a:avLst/>
            </a:prstTxWarp>
            <a:normAutofit fontScale="90000"/>
          </a:bodyPr>
          <a:lstStyle/>
          <a:p>
            <a:r>
              <a:rPr lang="en-GB" b="1" dirty="0" smtClean="0">
                <a:solidFill>
                  <a:srgbClr val="003054"/>
                </a:solidFill>
                <a:latin typeface="Arial" panose="020B0604020202020204" pitchFamily="34" charset="0"/>
              </a:rPr>
              <a:t>Carl Rogers’ six </a:t>
            </a:r>
            <a:r>
              <a:rPr lang="en-GB" b="1" dirty="0">
                <a:solidFill>
                  <a:srgbClr val="003054"/>
                </a:solidFill>
                <a:latin typeface="Arial" panose="020B0604020202020204" pitchFamily="34" charset="0"/>
              </a:rPr>
              <a:t>conditions necessary to enable real </a:t>
            </a:r>
            <a:r>
              <a:rPr lang="en-GB" b="1" dirty="0" smtClean="0">
                <a:solidFill>
                  <a:srgbClr val="003054"/>
                </a:solidFill>
                <a:latin typeface="Arial" panose="020B0604020202020204" pitchFamily="34" charset="0"/>
              </a:rPr>
              <a:t>change (continued)</a:t>
            </a:r>
            <a:endParaRPr lang="en-GB" altLang="en-US" b="1" cap="none" dirty="0" smtClean="0">
              <a:solidFill>
                <a:srgbClr val="003054"/>
              </a:solidFill>
            </a:endParaRPr>
          </a:p>
        </p:txBody>
      </p:sp>
      <p:sp>
        <p:nvSpPr>
          <p:cNvPr id="7" name="Content Placeholder 6"/>
          <p:cNvSpPr>
            <a:spLocks noGrp="1"/>
          </p:cNvSpPr>
          <p:nvPr>
            <p:ph idx="1"/>
          </p:nvPr>
        </p:nvSpPr>
        <p:spPr>
          <a:xfrm>
            <a:off x="914405" y="2692400"/>
            <a:ext cx="10964863" cy="3494088"/>
          </a:xfrm>
        </p:spPr>
        <p:txBody>
          <a:bodyPr>
            <a:normAutofit fontScale="85000" lnSpcReduction="20000"/>
          </a:bodyPr>
          <a:lstStyle/>
          <a:p>
            <a:pPr marL="514350" indent="-514350" eaLnBrk="1" hangingPunct="1">
              <a:buFont typeface="+mj-lt"/>
              <a:buAutoNum type="arabicPeriod" startAt="4"/>
              <a:defRPr/>
            </a:pPr>
            <a:r>
              <a:rPr lang="en-GB" b="1" cap="none" dirty="0" smtClean="0">
                <a:solidFill>
                  <a:srgbClr val="003054"/>
                </a:solidFill>
                <a:latin typeface="Arial" panose="020B0604020202020204" pitchFamily="34" charset="0"/>
              </a:rPr>
              <a:t>The </a:t>
            </a:r>
            <a:r>
              <a:rPr lang="en-GB" b="1" cap="none" dirty="0">
                <a:solidFill>
                  <a:srgbClr val="003054"/>
                </a:solidFill>
                <a:latin typeface="Arial" panose="020B0604020202020204" pitchFamily="34" charset="0"/>
              </a:rPr>
              <a:t>counsellor has unconditional positive regard for the </a:t>
            </a:r>
            <a:r>
              <a:rPr lang="en-GB" b="1" cap="none" dirty="0" smtClean="0">
                <a:solidFill>
                  <a:srgbClr val="003054"/>
                </a:solidFill>
                <a:latin typeface="Arial" panose="020B0604020202020204" pitchFamily="34" charset="0"/>
              </a:rPr>
              <a:t>client</a:t>
            </a:r>
          </a:p>
          <a:p>
            <a:pPr marL="514350" indent="-514350" eaLnBrk="1" hangingPunct="1">
              <a:buFont typeface="+mj-lt"/>
              <a:buAutoNum type="arabicPeriod" startAt="4"/>
              <a:defRPr/>
            </a:pPr>
            <a:endParaRPr lang="en-GB" b="1" cap="none" dirty="0">
              <a:solidFill>
                <a:srgbClr val="003054"/>
              </a:solidFill>
              <a:latin typeface="Arial" panose="020B0604020202020204" pitchFamily="34" charset="0"/>
            </a:endParaRPr>
          </a:p>
          <a:p>
            <a:pPr marL="514350" indent="-514350" eaLnBrk="1" hangingPunct="1">
              <a:buFont typeface="+mj-lt"/>
              <a:buAutoNum type="arabicPeriod" startAt="4"/>
              <a:defRPr/>
            </a:pPr>
            <a:r>
              <a:rPr lang="en-GB" b="1" cap="none" dirty="0">
                <a:solidFill>
                  <a:srgbClr val="003054"/>
                </a:solidFill>
                <a:latin typeface="Arial" panose="020B0604020202020204" pitchFamily="34" charset="0"/>
              </a:rPr>
              <a:t>The counsellor has empathic understanding of the client and their internal frame of reference, and looks to communicate this experience with the </a:t>
            </a:r>
            <a:r>
              <a:rPr lang="en-GB" b="1" cap="none" dirty="0" smtClean="0">
                <a:solidFill>
                  <a:srgbClr val="003054"/>
                </a:solidFill>
                <a:latin typeface="Arial" panose="020B0604020202020204" pitchFamily="34" charset="0"/>
              </a:rPr>
              <a:t>client</a:t>
            </a:r>
          </a:p>
          <a:p>
            <a:pPr marL="514350" indent="-514350" eaLnBrk="1" hangingPunct="1">
              <a:buFont typeface="+mj-lt"/>
              <a:buAutoNum type="arabicPeriod" startAt="4"/>
              <a:defRPr/>
            </a:pPr>
            <a:endParaRPr lang="en-GB" b="1" cap="none" dirty="0">
              <a:solidFill>
                <a:srgbClr val="003054"/>
              </a:solidFill>
              <a:latin typeface="Arial" panose="020B0604020202020204" pitchFamily="34" charset="0"/>
            </a:endParaRPr>
          </a:p>
          <a:p>
            <a:pPr marL="514350" indent="-514350" eaLnBrk="1" hangingPunct="1">
              <a:buFont typeface="+mj-lt"/>
              <a:buAutoNum type="arabicPeriod" startAt="4"/>
              <a:defRPr/>
            </a:pPr>
            <a:r>
              <a:rPr lang="en-GB" b="1" cap="none" dirty="0">
                <a:solidFill>
                  <a:srgbClr val="003054"/>
                </a:solidFill>
                <a:latin typeface="Arial" panose="020B0604020202020204" pitchFamily="34" charset="0"/>
              </a:rPr>
              <a:t>The client recognises that the counsellor has unconditional positive regard for them and an understanding of their </a:t>
            </a:r>
            <a:r>
              <a:rPr lang="en-GB" b="1" cap="none" dirty="0" smtClean="0">
                <a:solidFill>
                  <a:srgbClr val="003054"/>
                </a:solidFill>
                <a:latin typeface="Arial" panose="020B0604020202020204" pitchFamily="34" charset="0"/>
              </a:rPr>
              <a:t>difficulties</a:t>
            </a:r>
            <a:endParaRPr lang="en-GB" b="1" cap="none" dirty="0">
              <a:solidFill>
                <a:srgbClr val="003054"/>
              </a:solidFill>
              <a:latin typeface="Arial" panose="020B0604020202020204" pitchFamily="34" charset="0"/>
            </a:endParaRPr>
          </a:p>
          <a:p>
            <a:pPr marL="228594" indent="-228594" eaLnBrk="1" hangingPunct="1">
              <a:defRPr/>
            </a:pPr>
            <a:endParaRPr lang="en-GB" dirty="0"/>
          </a:p>
        </p:txBody>
      </p:sp>
      <p:sp>
        <p:nvSpPr>
          <p:cNvPr id="37891"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3AEE49-5CD3-4B6E-B73E-DFE19D4B4972}" type="slidenum">
              <a:rPr lang="en-US" altLang="en-US">
                <a:latin typeface="Tw Cen MT" panose="020B0602020104020603" pitchFamily="34" charset="0"/>
              </a:rPr>
              <a:pPr/>
              <a:t>20</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733" y="1178454"/>
            <a:ext cx="10972800" cy="1143000"/>
          </a:xfrm>
        </p:spPr>
        <p:txBody>
          <a:bodyPr>
            <a:normAutofit fontScale="90000"/>
          </a:bodyPr>
          <a:lstStyle/>
          <a:p>
            <a:pPr eaLnBrk="1" hangingPunct="1">
              <a:defRPr/>
            </a:pPr>
            <a:r>
              <a:rPr lang="en-GB" b="1" cap="none" dirty="0">
                <a:solidFill>
                  <a:srgbClr val="003054"/>
                </a:solidFill>
                <a:latin typeface="Arial" panose="020B0604020202020204" pitchFamily="34" charset="0"/>
                <a:cs typeface="Arial" panose="020B0604020202020204" pitchFamily="34" charset="0"/>
              </a:rPr>
              <a:t>Out of these, the following three are known as the 'core' or 'active' conditions:</a:t>
            </a:r>
            <a:r>
              <a:rPr lang="en-GB" b="1" dirty="0">
                <a:solidFill>
                  <a:srgbClr val="003054"/>
                </a:solidFill>
              </a:rPr>
              <a:t/>
            </a:r>
            <a:br>
              <a:rPr lang="en-GB" b="1" dirty="0">
                <a:solidFill>
                  <a:srgbClr val="003054"/>
                </a:solidFill>
              </a:rPr>
            </a:br>
            <a:endParaRPr lang="en-GB" b="1" dirty="0">
              <a:solidFill>
                <a:srgbClr val="003054"/>
              </a:solidFill>
            </a:endParaRPr>
          </a:p>
        </p:txBody>
      </p:sp>
      <p:sp>
        <p:nvSpPr>
          <p:cNvPr id="38914" name="Content Placeholder 2"/>
          <p:cNvSpPr>
            <a:spLocks noGrp="1"/>
          </p:cNvSpPr>
          <p:nvPr>
            <p:ph idx="1"/>
          </p:nvPr>
        </p:nvSpPr>
        <p:spPr bwMode="auto"/>
        <p:txBody>
          <a:bodyPr wrap="square" numCol="1" anchor="t" anchorCtr="0" compatLnSpc="1">
            <a:prstTxWarp prst="textNoShape">
              <a:avLst/>
            </a:prstTxWarp>
          </a:bodyPr>
          <a:lstStyle/>
          <a:p>
            <a:pPr eaLnBrk="1" hangingPunct="1"/>
            <a:endParaRPr lang="en-GB" altLang="en-US" sz="2800" b="1" cap="none" dirty="0" smtClean="0">
              <a:latin typeface="Arial" panose="020B0604020202020204" pitchFamily="34" charset="0"/>
              <a:cs typeface="Arial" panose="020B0604020202020204" pitchFamily="34" charset="0"/>
            </a:endParaRPr>
          </a:p>
          <a:p>
            <a:pPr eaLnBrk="1" hangingPunct="1"/>
            <a:endParaRPr lang="en-GB" altLang="en-US" sz="2800" b="1" cap="none" dirty="0" smtClean="0">
              <a:latin typeface="Arial" panose="020B0604020202020204" pitchFamily="34" charset="0"/>
              <a:cs typeface="Arial" panose="020B0604020202020204" pitchFamily="34" charset="0"/>
            </a:endParaRPr>
          </a:p>
          <a:p>
            <a:pPr eaLnBrk="1" hangingPunct="1"/>
            <a:r>
              <a:rPr lang="en-GB" altLang="en-US" sz="2800" b="1" cap="none" dirty="0" smtClean="0">
                <a:solidFill>
                  <a:srgbClr val="003054"/>
                </a:solidFill>
                <a:latin typeface="Arial" panose="020B0604020202020204" pitchFamily="34" charset="0"/>
                <a:cs typeface="Arial" panose="020B0604020202020204" pitchFamily="34" charset="0"/>
              </a:rPr>
              <a:t>Congruence - the counsellor must be completely genuine</a:t>
            </a:r>
          </a:p>
          <a:p>
            <a:r>
              <a:rPr lang="en-GB" sz="2800" b="1" dirty="0">
                <a:solidFill>
                  <a:srgbClr val="003054"/>
                </a:solidFill>
                <a:latin typeface="Arial" panose="020B0604020202020204" pitchFamily="34" charset="0"/>
                <a:cs typeface="Arial" panose="020B0604020202020204" pitchFamily="34" charset="0"/>
              </a:rPr>
              <a:t>Unconditional positive regard - the counsellor must be non-judgemental and </a:t>
            </a:r>
            <a:r>
              <a:rPr lang="en-GB" sz="2800" b="1" dirty="0" smtClean="0">
                <a:solidFill>
                  <a:srgbClr val="003054"/>
                </a:solidFill>
                <a:latin typeface="Arial" panose="020B0604020202020204" pitchFamily="34" charset="0"/>
                <a:cs typeface="Arial" panose="020B0604020202020204" pitchFamily="34" charset="0"/>
              </a:rPr>
              <a:t>valuing </a:t>
            </a:r>
            <a:r>
              <a:rPr lang="en-GB" sz="2800" b="1" dirty="0">
                <a:solidFill>
                  <a:srgbClr val="003054"/>
                </a:solidFill>
                <a:latin typeface="Arial" panose="020B0604020202020204" pitchFamily="34" charset="0"/>
                <a:cs typeface="Arial" panose="020B0604020202020204" pitchFamily="34" charset="0"/>
              </a:rPr>
              <a:t>of the </a:t>
            </a:r>
            <a:r>
              <a:rPr lang="en-GB" sz="2800" b="1" dirty="0" smtClean="0">
                <a:solidFill>
                  <a:srgbClr val="003054"/>
                </a:solidFill>
                <a:latin typeface="Arial" panose="020B0604020202020204" pitchFamily="34" charset="0"/>
                <a:cs typeface="Arial" panose="020B0604020202020204" pitchFamily="34" charset="0"/>
              </a:rPr>
              <a:t>client</a:t>
            </a:r>
          </a:p>
          <a:p>
            <a:r>
              <a:rPr lang="en-GB" sz="2800" b="1" dirty="0">
                <a:solidFill>
                  <a:srgbClr val="003054"/>
                </a:solidFill>
                <a:latin typeface="Arial" panose="020B0604020202020204" pitchFamily="34" charset="0"/>
                <a:cs typeface="Arial" panose="020B0604020202020204" pitchFamily="34" charset="0"/>
              </a:rPr>
              <a:t>Empathy - the counsellor must strive to understand the client's experience</a:t>
            </a:r>
          </a:p>
          <a:p>
            <a:endParaRPr lang="en-GB" sz="2800" b="1" dirty="0">
              <a:solidFill>
                <a:srgbClr val="003054"/>
              </a:solidFill>
              <a:latin typeface="Arial" panose="020B0604020202020204" pitchFamily="34" charset="0"/>
              <a:cs typeface="Arial" panose="020B0604020202020204" pitchFamily="34" charset="0"/>
            </a:endParaRPr>
          </a:p>
          <a:p>
            <a:pPr eaLnBrk="1" hangingPunct="1"/>
            <a:endParaRPr lang="en-GB" altLang="en-US" sz="2800" b="1" cap="none" dirty="0" smtClean="0">
              <a:solidFill>
                <a:srgbClr val="003054"/>
              </a:solidFill>
              <a:latin typeface="Arial" panose="020B0604020202020204" pitchFamily="34" charset="0"/>
              <a:cs typeface="Arial" panose="020B0604020202020204" pitchFamily="34" charset="0"/>
            </a:endParaRPr>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8D8422-F0FC-4F24-82AA-520B43F32A00}" type="slidenum">
              <a:rPr lang="en-US" altLang="en-US">
                <a:latin typeface="Tw Cen MT" panose="020B0602020104020603" pitchFamily="34" charset="0"/>
              </a:rPr>
              <a:pPr/>
              <a:t>21</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bwMode="auto">
          <a:xfrm>
            <a:off x="914400" y="609600"/>
            <a:ext cx="4519613" cy="1803400"/>
          </a:xfrm>
        </p:spPr>
        <p:txBody>
          <a:bodyPr wrap="square" numCol="1" anchorCtr="0" compatLnSpc="1">
            <a:prstTxWarp prst="textNoShape">
              <a:avLst/>
            </a:prstTxWarp>
            <a:normAutofit fontScale="90000"/>
          </a:bodyPr>
          <a:lstStyle/>
          <a:p>
            <a:pPr eaLnBrk="1" hangingPunct="1"/>
            <a:r>
              <a:rPr lang="en-GB" altLang="en-US" sz="4000" b="1" cap="none" dirty="0" smtClean="0">
                <a:solidFill>
                  <a:srgbClr val="003054"/>
                </a:solidFill>
                <a:latin typeface="Arial" panose="020B0604020202020204" pitchFamily="34" charset="0"/>
                <a:cs typeface="Arial" panose="020B0604020202020204" pitchFamily="34" charset="0"/>
              </a:rPr>
              <a:t>Retirement Presentation</a:t>
            </a:r>
            <a:br>
              <a:rPr lang="en-GB" altLang="en-US" sz="4000" b="1" cap="none" dirty="0" smtClean="0">
                <a:solidFill>
                  <a:srgbClr val="003054"/>
                </a:solidFill>
                <a:latin typeface="Arial" panose="020B0604020202020204" pitchFamily="34" charset="0"/>
                <a:cs typeface="Arial" panose="020B0604020202020204" pitchFamily="34" charset="0"/>
              </a:rPr>
            </a:br>
            <a:r>
              <a:rPr lang="en-GB" altLang="en-US" sz="4000" b="1" cap="none" dirty="0" smtClean="0">
                <a:solidFill>
                  <a:srgbClr val="003054"/>
                </a:solidFill>
                <a:latin typeface="Arial" panose="020B0604020202020204" pitchFamily="34" charset="0"/>
                <a:cs typeface="Arial" panose="020B0604020202020204" pitchFamily="34" charset="0"/>
              </a:rPr>
              <a:t>January 2017</a:t>
            </a:r>
          </a:p>
        </p:txBody>
      </p:sp>
      <p:sp>
        <p:nvSpPr>
          <p:cNvPr id="5" name="Picture Placeholder 4"/>
          <p:cNvSpPr>
            <a:spLocks noGrp="1"/>
          </p:cNvSpPr>
          <p:nvPr>
            <p:ph type="pic" idx="1"/>
          </p:nvPr>
        </p:nvSpPr>
        <p:spPr>
          <a:xfrm>
            <a:off x="6736485" y="2413000"/>
            <a:ext cx="4716000" cy="3027127"/>
          </a:xfrm>
        </p:spPr>
      </p:sp>
      <p:sp>
        <p:nvSpPr>
          <p:cNvPr id="44034" name="Text Placeholder 3"/>
          <p:cNvSpPr>
            <a:spLocks noGrp="1"/>
          </p:cNvSpPr>
          <p:nvPr>
            <p:ph type="body" sz="half" idx="2"/>
          </p:nvPr>
        </p:nvSpPr>
        <p:spPr bwMode="auto">
          <a:xfrm>
            <a:off x="303142" y="2924181"/>
            <a:ext cx="6084887" cy="2867025"/>
          </a:xfrm>
        </p:spPr>
        <p:txBody>
          <a:bodyPr wrap="square" numCol="1" anchor="t" anchorCtr="0" compatLnSpc="1">
            <a:prstTxWarp prst="textNoShape">
              <a:avLst/>
            </a:prstTxWarp>
            <a:normAutofit fontScale="92500" lnSpcReduction="10000"/>
          </a:bodyPr>
          <a:lstStyle/>
          <a:p>
            <a:pPr eaLnBrk="1" hangingPunct="1"/>
            <a:r>
              <a:rPr lang="en-GB" altLang="en-US" sz="2800" cap="none" dirty="0" smtClean="0">
                <a:solidFill>
                  <a:srgbClr val="003054"/>
                </a:solidFill>
                <a:latin typeface="Arial" panose="020B0604020202020204" pitchFamily="34" charset="0"/>
                <a:cs typeface="Arial" panose="020B0604020202020204" pitchFamily="34" charset="0"/>
              </a:rPr>
              <a:t>Andrew Veitch (centre) retired as Chairman of the Carrs Lane Counselling Centre Board Of Trustees </a:t>
            </a:r>
            <a:r>
              <a:rPr lang="en-GB" altLang="en-US" sz="2800" dirty="0">
                <a:solidFill>
                  <a:srgbClr val="003054"/>
                </a:solidFill>
                <a:latin typeface="Arial" panose="020B0604020202020204" pitchFamily="34" charset="0"/>
                <a:cs typeface="Arial" panose="020B0604020202020204" pitchFamily="34" charset="0"/>
              </a:rPr>
              <a:t>i</a:t>
            </a:r>
            <a:r>
              <a:rPr lang="en-GB" altLang="en-US" sz="2800" cap="none" dirty="0" smtClean="0">
                <a:solidFill>
                  <a:srgbClr val="003054"/>
                </a:solidFill>
                <a:latin typeface="Arial" panose="020B0604020202020204" pitchFamily="34" charset="0"/>
                <a:cs typeface="Arial" panose="020B0604020202020204" pitchFamily="34" charset="0"/>
              </a:rPr>
              <a:t>n January 2017, after serving on the board for 17 years.</a:t>
            </a:r>
          </a:p>
          <a:p>
            <a:pPr eaLnBrk="1" hangingPunct="1"/>
            <a:endParaRPr lang="en-GB" altLang="en-US" sz="2800" b="1" dirty="0">
              <a:solidFill>
                <a:srgbClr val="003054"/>
              </a:solidFill>
              <a:latin typeface="Arial" panose="020B0604020202020204" pitchFamily="34" charset="0"/>
              <a:cs typeface="Arial" panose="020B0604020202020204" pitchFamily="34" charset="0"/>
            </a:endParaRPr>
          </a:p>
          <a:p>
            <a:pPr eaLnBrk="1" hangingPunct="1"/>
            <a:r>
              <a:rPr lang="en-GB" altLang="en-US" sz="1900" cap="none" dirty="0" smtClean="0">
                <a:solidFill>
                  <a:srgbClr val="003054"/>
                </a:solidFill>
                <a:latin typeface="Arial" panose="020B0604020202020204" pitchFamily="34" charset="0"/>
                <a:cs typeface="Arial" panose="020B0604020202020204" pitchFamily="34" charset="0"/>
              </a:rPr>
              <a:t>(Left:  Donald Payne; Right: Revd. </a:t>
            </a:r>
            <a:r>
              <a:rPr lang="en-GB" altLang="en-US" sz="1900" dirty="0" err="1" smtClean="0">
                <a:solidFill>
                  <a:srgbClr val="003054"/>
                </a:solidFill>
                <a:latin typeface="Arial" panose="020B0604020202020204" pitchFamily="34" charset="0"/>
                <a:cs typeface="Arial" panose="020B0604020202020204" pitchFamily="34" charset="0"/>
              </a:rPr>
              <a:t>Dr.</a:t>
            </a:r>
            <a:r>
              <a:rPr lang="en-GB" altLang="en-US" sz="1900" dirty="0" smtClean="0">
                <a:solidFill>
                  <a:srgbClr val="003054"/>
                </a:solidFill>
                <a:latin typeface="Arial" panose="020B0604020202020204" pitchFamily="34" charset="0"/>
                <a:cs typeface="Arial" panose="020B0604020202020204" pitchFamily="34" charset="0"/>
              </a:rPr>
              <a:t> Neil Johnson)</a:t>
            </a:r>
            <a:endParaRPr lang="en-GB" altLang="en-US" sz="1900" cap="none" dirty="0" smtClean="0">
              <a:solidFill>
                <a:srgbClr val="003054"/>
              </a:solidFill>
              <a:latin typeface="Arial" panose="020B0604020202020204" pitchFamily="34" charset="0"/>
              <a:cs typeface="Arial" panose="020B0604020202020204" pitchFamily="34" charset="0"/>
            </a:endParaRPr>
          </a:p>
        </p:txBody>
      </p:sp>
      <p:sp>
        <p:nvSpPr>
          <p:cNvPr id="4403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4A7743-1DCC-4A1A-8876-29552745E210}" type="slidenum">
              <a:rPr lang="en-US" altLang="en-US">
                <a:latin typeface="Tw Cen MT" panose="020B0602020104020603" pitchFamily="34" charset="0"/>
              </a:rPr>
              <a:pPr/>
              <a:t>22</a:t>
            </a:fld>
            <a:endParaRPr lang="en-US" altLang="en-US">
              <a:latin typeface="Tw Cen MT" panose="020B0602020104020603"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14319" r="-114"/>
          <a:stretch/>
        </p:blipFill>
        <p:spPr>
          <a:xfrm>
            <a:off x="6736485" y="2413000"/>
            <a:ext cx="4716000" cy="302712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itle 1"/>
          <p:cNvSpPr>
            <a:spLocks noGrp="1"/>
          </p:cNvSpPr>
          <p:nvPr>
            <p:ph type="title"/>
          </p:nvPr>
        </p:nvSpPr>
        <p:spPr bwMode="auto">
          <a:xfrm>
            <a:off x="6591301" y="1873256"/>
            <a:ext cx="5265739" cy="1108075"/>
          </a:xfrm>
        </p:spPr>
        <p:txBody>
          <a:bodyPr wrap="square" numCol="1" anchorCtr="0" compatLnSpc="1">
            <a:prstTxWarp prst="textNoShape">
              <a:avLst/>
            </a:prstTxWarp>
            <a:normAutofit fontScale="90000"/>
          </a:bodyPr>
          <a:lstStyle/>
          <a:p>
            <a:pPr eaLnBrk="1" hangingPunct="1"/>
            <a:r>
              <a:rPr lang="en-GB" altLang="en-US" sz="3600" b="1" cap="none" dirty="0" smtClean="0">
                <a:solidFill>
                  <a:srgbClr val="003054"/>
                </a:solidFill>
              </a:rPr>
              <a:t>Another photo from the retirement party for Andrew Veitch</a:t>
            </a:r>
          </a:p>
        </p:txBody>
      </p:sp>
      <p:sp>
        <p:nvSpPr>
          <p:cNvPr id="45058" name="Text Placeholder 3"/>
          <p:cNvSpPr>
            <a:spLocks noGrp="1"/>
          </p:cNvSpPr>
          <p:nvPr>
            <p:ph type="body" sz="half" idx="2"/>
          </p:nvPr>
        </p:nvSpPr>
        <p:spPr bwMode="auto">
          <a:xfrm rot="10800000" flipV="1">
            <a:off x="7027868" y="3136900"/>
            <a:ext cx="4619625" cy="2036763"/>
          </a:xfrm>
        </p:spPr>
        <p:txBody>
          <a:bodyPr wrap="square" numCol="1" anchor="t" anchorCtr="0" compatLnSpc="1">
            <a:prstTxWarp prst="textNoShape">
              <a:avLst/>
            </a:prstTxWarp>
          </a:bodyPr>
          <a:lstStyle/>
          <a:p>
            <a:pPr eaLnBrk="1" hangingPunct="1"/>
            <a:r>
              <a:rPr lang="en-GB" altLang="en-US" sz="2600" b="1" cap="none" dirty="0" smtClean="0">
                <a:solidFill>
                  <a:srgbClr val="003054"/>
                </a:solidFill>
              </a:rPr>
              <a:t>This </a:t>
            </a:r>
            <a:r>
              <a:rPr lang="en-GB" altLang="en-US" sz="2600" b="1" dirty="0" smtClean="0">
                <a:solidFill>
                  <a:srgbClr val="003054"/>
                </a:solidFill>
              </a:rPr>
              <a:t>time, photographed with </a:t>
            </a:r>
            <a:r>
              <a:rPr lang="en-GB" altLang="en-US" sz="2600" b="1" cap="none" dirty="0" smtClean="0">
                <a:solidFill>
                  <a:srgbClr val="003054"/>
                </a:solidFill>
              </a:rPr>
              <a:t>Donald Payne and Elizabeth Cummings</a:t>
            </a:r>
          </a:p>
        </p:txBody>
      </p:sp>
      <p:sp>
        <p:nvSpPr>
          <p:cNvPr id="4506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1A11D2-9F09-4121-9475-844F0BC1FC69}" type="slidenum">
              <a:rPr lang="en-US" altLang="en-US">
                <a:latin typeface="Tw Cen MT" panose="020B0602020104020603" pitchFamily="34" charset="0"/>
              </a:rPr>
              <a:pPr/>
              <a:t>23</a:t>
            </a:fld>
            <a:endParaRPr lang="en-US" altLang="en-US">
              <a:latin typeface="Tw Cen MT" panose="020B0602020104020603" pitchFamily="34" charset="0"/>
            </a:endParaRPr>
          </a:p>
        </p:txBody>
      </p:sp>
      <p:pic>
        <p:nvPicPr>
          <p:cNvPr id="7" name="Picture 5" descr="A0E0640A-6544-42A5-A2DD-85B3742C8B3C.jpeg">
            <a:extLst>
              <a:ext uri="{FF2B5EF4-FFF2-40B4-BE49-F238E27FC236}"/>
            </a:extLst>
          </p:cNvPr>
          <p:cNvPicPr>
            <a:picLocks noChangeAspect="1"/>
          </p:cNvPicPr>
          <p:nvPr/>
        </p:nvPicPr>
        <p:blipFill rotWithShape="1">
          <a:blip r:embed="rId2"/>
          <a:srcRect l="8677" r="8677"/>
          <a:stretch/>
        </p:blipFill>
        <p:spPr>
          <a:xfrm rot="5400000">
            <a:off x="557834" y="1368573"/>
            <a:ext cx="4883975" cy="4585236"/>
          </a:xfrm>
          <a:prstGeom prst="rect">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bwMode="auto">
          <a:xfrm>
            <a:off x="552449" y="690827"/>
            <a:ext cx="10972800" cy="1143000"/>
          </a:xfrm>
        </p:spPr>
        <p:txBody>
          <a:bodyPr wrap="square" numCol="1" anchorCtr="0" compatLnSpc="1">
            <a:prstTxWarp prst="textNoShape">
              <a:avLst/>
            </a:prstTxWarp>
            <a:normAutofit fontScale="90000"/>
          </a:bodyPr>
          <a:lstStyle/>
          <a:p>
            <a:pPr eaLnBrk="1" hangingPunct="1"/>
            <a:r>
              <a:rPr lang="en-GB" altLang="en-US" b="1" cap="none" dirty="0" smtClean="0">
                <a:solidFill>
                  <a:srgbClr val="003054"/>
                </a:solidFill>
                <a:latin typeface="Arial" panose="020B0604020202020204" pitchFamily="34" charset="0"/>
                <a:cs typeface="Arial" panose="020B0604020202020204" pitchFamily="34" charset="0"/>
              </a:rPr>
              <a:t>Anne Harris – Trustee and </a:t>
            </a:r>
            <a:br>
              <a:rPr lang="en-GB" altLang="en-US" b="1" cap="none" dirty="0" smtClean="0">
                <a:solidFill>
                  <a:srgbClr val="003054"/>
                </a:solidFill>
                <a:latin typeface="Arial" panose="020B0604020202020204" pitchFamily="34" charset="0"/>
                <a:cs typeface="Arial" panose="020B0604020202020204" pitchFamily="34" charset="0"/>
              </a:rPr>
            </a:br>
            <a:r>
              <a:rPr lang="en-GB" altLang="en-US" b="1" cap="none" dirty="0" smtClean="0">
                <a:solidFill>
                  <a:srgbClr val="003054"/>
                </a:solidFill>
                <a:latin typeface="Arial" panose="020B0604020202020204" pitchFamily="34" charset="0"/>
                <a:cs typeface="Arial" panose="020B0604020202020204" pitchFamily="34" charset="0"/>
              </a:rPr>
              <a:t>Volunteer Clinical Super</a:t>
            </a:r>
            <a:r>
              <a:rPr lang="en-GB" altLang="en-US" cap="none" dirty="0" smtClean="0">
                <a:solidFill>
                  <a:srgbClr val="003054"/>
                </a:solidFill>
                <a:latin typeface="Arial" panose="020B0604020202020204" pitchFamily="34" charset="0"/>
                <a:cs typeface="Arial" panose="020B0604020202020204" pitchFamily="34" charset="0"/>
              </a:rPr>
              <a:t>visor</a:t>
            </a:r>
          </a:p>
        </p:txBody>
      </p:sp>
      <p:sp>
        <p:nvSpPr>
          <p:cNvPr id="460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2DB4BF-0777-4D51-BB00-D1F2132AC6EF}" type="slidenum">
              <a:rPr lang="en-US" altLang="en-US">
                <a:latin typeface="Tw Cen MT" panose="020B0602020104020603" pitchFamily="34" charset="0"/>
              </a:rPr>
              <a:pPr/>
              <a:t>24</a:t>
            </a:fld>
            <a:endParaRPr lang="en-US" altLang="en-US">
              <a:latin typeface="Tw Cen MT" panose="020B0602020104020603" pitchFamily="34" charset="0"/>
            </a:endParaRPr>
          </a:p>
        </p:txBody>
      </p:sp>
      <p:pic>
        <p:nvPicPr>
          <p:cNvPr id="4608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2449" y="2117725"/>
            <a:ext cx="3092451"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TextBox 8"/>
          <p:cNvSpPr txBox="1">
            <a:spLocks noChangeArrowheads="1"/>
          </p:cNvSpPr>
          <p:nvPr/>
        </p:nvSpPr>
        <p:spPr bwMode="auto">
          <a:xfrm>
            <a:off x="4006851" y="2049467"/>
            <a:ext cx="76327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dirty="0">
                <a:solidFill>
                  <a:srgbClr val="003054"/>
                </a:solidFill>
              </a:rPr>
              <a:t>Anne has been a long serving member of the Carrs Lane Counselling Centre in the role of </a:t>
            </a:r>
            <a:r>
              <a:rPr lang="en-GB" altLang="en-US" dirty="0" smtClean="0">
                <a:solidFill>
                  <a:srgbClr val="003054"/>
                </a:solidFill>
              </a:rPr>
              <a:t>Volunteer Clinical Supervisor</a:t>
            </a:r>
            <a:r>
              <a:rPr lang="en-GB" altLang="en-US" dirty="0">
                <a:solidFill>
                  <a:srgbClr val="003054"/>
                </a:solidFill>
              </a:rPr>
              <a:t>. Over the years she has supported many volunteer counsellors, supervisors, trainers, management committee members and the Trustee Board. </a:t>
            </a:r>
          </a:p>
          <a:p>
            <a:endParaRPr lang="en-GB" altLang="en-US" dirty="0">
              <a:solidFill>
                <a:srgbClr val="003054"/>
              </a:solidFill>
            </a:endParaRPr>
          </a:p>
          <a:p>
            <a:r>
              <a:rPr lang="en-GB" altLang="en-US" dirty="0">
                <a:solidFill>
                  <a:srgbClr val="003054"/>
                </a:solidFill>
              </a:rPr>
              <a:t>She has taken endless minutes of meetings and dedicated a lot of personal time away from the centre carrying out this process. We appreciate all our volunteers and staff but Anne has held the ship together through the rocky times as well as the better times. </a:t>
            </a:r>
          </a:p>
          <a:p>
            <a:endParaRPr lang="en-GB" altLang="en-US" dirty="0">
              <a:solidFill>
                <a:srgbClr val="003054"/>
              </a:solidFill>
            </a:endParaRPr>
          </a:p>
          <a:p>
            <a:r>
              <a:rPr lang="en-GB" altLang="en-US" dirty="0">
                <a:solidFill>
                  <a:srgbClr val="003054"/>
                </a:solidFill>
              </a:rPr>
              <a:t>It is people like Anne who commit themselves and deliver whenever they are needed who help to make the difference. </a:t>
            </a:r>
          </a:p>
          <a:p>
            <a:endParaRPr lang="en-GB" altLang="en-US" dirty="0">
              <a:solidFill>
                <a:srgbClr val="003054"/>
              </a:solidFill>
            </a:endParaRPr>
          </a:p>
          <a:p>
            <a:r>
              <a:rPr lang="en-GB" altLang="en-US" dirty="0">
                <a:solidFill>
                  <a:srgbClr val="003054"/>
                </a:solidFill>
              </a:rPr>
              <a:t>A very big thank you to Anne.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bwMode="auto">
          <a:xfrm>
            <a:off x="914400" y="619125"/>
            <a:ext cx="10363200" cy="1028700"/>
          </a:xfrm>
        </p:spPr>
        <p:txBody>
          <a:bodyPr wrap="square" numCol="1" anchorCtr="0" compatLnSpc="1">
            <a:prstTxWarp prst="textNoShape">
              <a:avLst/>
            </a:prstTxWarp>
          </a:bodyPr>
          <a:lstStyle/>
          <a:p>
            <a:pPr eaLnBrk="1" hangingPunct="1"/>
            <a:r>
              <a:rPr lang="en-GB" altLang="en-US" b="1" cap="none" dirty="0" smtClean="0">
                <a:solidFill>
                  <a:srgbClr val="003054"/>
                </a:solidFill>
              </a:rPr>
              <a:t>Volunteer Experience</a:t>
            </a:r>
          </a:p>
        </p:txBody>
      </p:sp>
      <p:pic>
        <p:nvPicPr>
          <p:cNvPr id="47107" name="Content Placeholder 9"/>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b="27809"/>
          <a:stretch/>
        </p:blipFill>
        <p:spPr bwMode="auto">
          <a:xfrm>
            <a:off x="1198563" y="2108304"/>
            <a:ext cx="2932112" cy="3438057"/>
          </a:xfrm>
        </p:spPr>
      </p:pic>
      <p:sp>
        <p:nvSpPr>
          <p:cNvPr id="7" name="Content Placeholder 6"/>
          <p:cNvSpPr>
            <a:spLocks noGrp="1"/>
          </p:cNvSpPr>
          <p:nvPr>
            <p:ph sz="half" idx="2"/>
          </p:nvPr>
        </p:nvSpPr>
        <p:spPr>
          <a:xfrm>
            <a:off x="5207004" y="2366965"/>
            <a:ext cx="6327775" cy="3424237"/>
          </a:xfrm>
        </p:spPr>
        <p:txBody>
          <a:bodyPr/>
          <a:lstStyle/>
          <a:p>
            <a:pPr marL="0" indent="0" eaLnBrk="1" hangingPunct="1">
              <a:buFont typeface="Arial" panose="020B0604020202020204" pitchFamily="34" charset="0"/>
              <a:buNone/>
              <a:defRPr/>
            </a:pPr>
            <a:r>
              <a:rPr lang="en-GB" b="1" cap="none" dirty="0">
                <a:solidFill>
                  <a:srgbClr val="003054"/>
                </a:solidFill>
                <a:latin typeface="Arial" panose="020B0604020202020204" pitchFamily="34" charset="0"/>
                <a:cs typeface="Arial" panose="020B0604020202020204" pitchFamily="34" charset="0"/>
              </a:rPr>
              <a:t>My name is Fatema and I am a </a:t>
            </a:r>
            <a:r>
              <a:rPr lang="en-GB" b="1" cap="none" dirty="0" smtClean="0">
                <a:solidFill>
                  <a:srgbClr val="003054"/>
                </a:solidFill>
                <a:latin typeface="Arial" panose="020B0604020202020204" pitchFamily="34" charset="0"/>
                <a:cs typeface="Arial" panose="020B0604020202020204" pitchFamily="34" charset="0"/>
              </a:rPr>
              <a:t>Trainee Counsellor </a:t>
            </a:r>
            <a:r>
              <a:rPr lang="en-GB" b="1" cap="none" dirty="0">
                <a:solidFill>
                  <a:srgbClr val="003054"/>
                </a:solidFill>
                <a:latin typeface="Arial" panose="020B0604020202020204" pitchFamily="34" charset="0"/>
                <a:cs typeface="Arial" panose="020B0604020202020204" pitchFamily="34" charset="0"/>
              </a:rPr>
              <a:t>at Carrs Lane Counselling Centre. </a:t>
            </a:r>
            <a:endParaRPr lang="en-GB" b="1" cap="none" dirty="0" smtClean="0">
              <a:solidFill>
                <a:srgbClr val="003054"/>
              </a:solidFill>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defRPr/>
            </a:pPr>
            <a:endParaRPr lang="en-GB" b="1" cap="none" dirty="0" smtClean="0">
              <a:solidFill>
                <a:srgbClr val="003054"/>
              </a:solidFill>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defRPr/>
            </a:pPr>
            <a:r>
              <a:rPr lang="en-GB" cap="none" dirty="0" smtClean="0">
                <a:solidFill>
                  <a:srgbClr val="003054"/>
                </a:solidFill>
                <a:latin typeface="Arial" panose="020B0604020202020204" pitchFamily="34" charset="0"/>
                <a:cs typeface="Arial" panose="020B0604020202020204" pitchFamily="34" charset="0"/>
              </a:rPr>
              <a:t>I </a:t>
            </a:r>
            <a:r>
              <a:rPr lang="en-GB" cap="none" dirty="0">
                <a:solidFill>
                  <a:srgbClr val="003054"/>
                </a:solidFill>
                <a:latin typeface="Arial" panose="020B0604020202020204" pitchFamily="34" charset="0"/>
                <a:cs typeface="Arial" panose="020B0604020202020204" pitchFamily="34" charset="0"/>
              </a:rPr>
              <a:t>am currently studying an Integrative Counselling course at the University of Leicester</a:t>
            </a:r>
            <a:r>
              <a:rPr lang="en-GB" dirty="0">
                <a:solidFill>
                  <a:srgbClr val="003054"/>
                </a:solidFill>
                <a:latin typeface="Arial" panose="020B0604020202020204" pitchFamily="34" charset="0"/>
                <a:cs typeface="Arial" panose="020B0604020202020204" pitchFamily="34" charset="0"/>
              </a:rPr>
              <a:t>. </a:t>
            </a:r>
          </a:p>
          <a:p>
            <a:pPr marL="0" indent="0" eaLnBrk="1" hangingPunct="1">
              <a:buFont typeface="Arial" panose="020B0604020202020204" pitchFamily="34" charset="0"/>
              <a:buNone/>
              <a:defRPr/>
            </a:pPr>
            <a:endParaRPr lang="en-GB" dirty="0">
              <a:solidFill>
                <a:srgbClr val="003054"/>
              </a:solidFill>
            </a:endParaRPr>
          </a:p>
          <a:p>
            <a:pPr marL="228594" indent="-228594" eaLnBrk="1" hangingPunct="1">
              <a:defRPr/>
            </a:pPr>
            <a:endParaRPr lang="en-GB" dirty="0"/>
          </a:p>
        </p:txBody>
      </p:sp>
      <p:sp>
        <p:nvSpPr>
          <p:cNvPr id="47108"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B4E58E-09B2-406B-974C-176A47C6C680}" type="slidenum">
              <a:rPr lang="en-US" altLang="en-US">
                <a:latin typeface="Tw Cen MT" panose="020B0602020104020603" pitchFamily="34" charset="0"/>
              </a:rPr>
              <a:pPr/>
              <a:t>25</a:t>
            </a:fld>
            <a:endParaRPr lang="en-US" altLang="en-US">
              <a:latin typeface="Tw Cen MT" panose="020B0602020104020603"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5952F8-D251-4668-8BF6-4ED03F929029}" type="slidenum">
              <a:rPr lang="en-US" altLang="en-US">
                <a:latin typeface="Tw Cen MT" panose="020B0602020104020603" pitchFamily="34" charset="0"/>
              </a:rPr>
              <a:pPr/>
              <a:t>26</a:t>
            </a:fld>
            <a:endParaRPr lang="en-US" altLang="en-US">
              <a:latin typeface="Tw Cen MT" panose="020B0602020104020603" pitchFamily="34" charset="0"/>
            </a:endParaRPr>
          </a:p>
        </p:txBody>
      </p:sp>
      <p:sp>
        <p:nvSpPr>
          <p:cNvPr id="48129" name="Title 1"/>
          <p:cNvSpPr>
            <a:spLocks noGrp="1"/>
          </p:cNvSpPr>
          <p:nvPr>
            <p:ph type="title" idx="4294967295"/>
          </p:nvPr>
        </p:nvSpPr>
        <p:spPr bwMode="auto">
          <a:xfrm>
            <a:off x="880532" y="628650"/>
            <a:ext cx="7907867" cy="768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GB" altLang="en-US" b="1" cap="none" dirty="0" err="1" smtClean="0">
                <a:solidFill>
                  <a:srgbClr val="003054"/>
                </a:solidFill>
              </a:rPr>
              <a:t>Fatema’s</a:t>
            </a:r>
            <a:r>
              <a:rPr lang="en-GB" altLang="en-US" b="1" cap="none" dirty="0" smtClean="0">
                <a:solidFill>
                  <a:srgbClr val="003054"/>
                </a:solidFill>
              </a:rPr>
              <a:t> experience</a:t>
            </a:r>
          </a:p>
        </p:txBody>
      </p:sp>
      <p:sp>
        <p:nvSpPr>
          <p:cNvPr id="48130" name="Content Placeholder 2"/>
          <p:cNvSpPr>
            <a:spLocks noGrp="1"/>
          </p:cNvSpPr>
          <p:nvPr>
            <p:ph sz="quarter" idx="4294967295"/>
          </p:nvPr>
        </p:nvSpPr>
        <p:spPr bwMode="auto">
          <a:xfrm>
            <a:off x="889000" y="1731963"/>
            <a:ext cx="10879667" cy="4514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eaLnBrk="1" hangingPunct="1">
              <a:buFont typeface="Arial" panose="020B0604020202020204" pitchFamily="34" charset="0"/>
              <a:buNone/>
            </a:pPr>
            <a:r>
              <a:rPr lang="en-GB" altLang="en-US" sz="2400" b="1" cap="none" dirty="0" smtClean="0">
                <a:solidFill>
                  <a:srgbClr val="003054"/>
                </a:solidFill>
                <a:latin typeface="Arial" panose="020B0604020202020204" pitchFamily="34" charset="0"/>
                <a:cs typeface="Arial" panose="020B0604020202020204" pitchFamily="34" charset="0"/>
              </a:rPr>
              <a:t>Why counselling, you ask? </a:t>
            </a:r>
          </a:p>
          <a:p>
            <a:pPr marL="0" indent="0" eaLnBrk="1" hangingPunct="1">
              <a:buFont typeface="Arial" panose="020B0604020202020204" pitchFamily="34" charset="0"/>
              <a:buNone/>
            </a:pPr>
            <a:endParaRPr lang="en-GB" altLang="en-US" sz="2400" b="1" cap="none"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GB" altLang="en-US" sz="2400" cap="none" dirty="0" smtClean="0">
                <a:solidFill>
                  <a:srgbClr val="003054"/>
                </a:solidFill>
                <a:latin typeface="Arial" panose="020B0604020202020204" pitchFamily="34" charset="0"/>
                <a:cs typeface="Arial" panose="020B0604020202020204" pitchFamily="34" charset="0"/>
              </a:rPr>
              <a:t>I was born in Tanzania, raised in the USA with my family origins coming from India. I have been very lucky to experience all these rich cultures; however I found talking therapy to be a massive taboo in most of my surroundings. This motivated me to gain understanding on how to bring about change in my cultures and community.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ctrTitle"/>
          </p:nvPr>
        </p:nvSpPr>
        <p:spPr bwMode="auto">
          <a:xfrm>
            <a:off x="398465" y="1421871"/>
            <a:ext cx="11228387" cy="4767262"/>
          </a:xfrm>
        </p:spPr>
        <p:txBody>
          <a:bodyPr wrap="square" numCol="1" anchorCtr="0" compatLnSpc="1">
            <a:prstTxWarp prst="textNoShape">
              <a:avLst/>
            </a:prstTxWarp>
            <a:normAutofit fontScale="90000"/>
          </a:bodyPr>
          <a:lstStyle/>
          <a:p>
            <a:pPr algn="l" eaLnBrk="1" hangingPunct="1"/>
            <a:r>
              <a:rPr lang="en-GB" altLang="en-US" sz="2400" b="1" cap="none" dirty="0" smtClean="0">
                <a:solidFill>
                  <a:srgbClr val="003054"/>
                </a:solidFill>
                <a:latin typeface="Arial" panose="020B0604020202020204" pitchFamily="34" charset="0"/>
              </a:rPr>
              <a:t>What have I gained?</a:t>
            </a:r>
            <a:br>
              <a:rPr lang="en-GB" altLang="en-US" sz="2400" b="1" cap="none" dirty="0" smtClean="0">
                <a:solidFill>
                  <a:srgbClr val="003054"/>
                </a:solidFill>
                <a:latin typeface="Arial" panose="020B0604020202020204" pitchFamily="34" charset="0"/>
              </a:rPr>
            </a:br>
            <a:r>
              <a:rPr lang="en-GB" altLang="en-US" sz="2400" cap="none" dirty="0" smtClean="0">
                <a:solidFill>
                  <a:srgbClr val="003054"/>
                </a:solidFill>
                <a:latin typeface="Arial" panose="020B0604020202020204" pitchFamily="34" charset="0"/>
              </a:rPr>
              <a:t/>
            </a:r>
            <a:br>
              <a:rPr lang="en-GB" altLang="en-US" sz="2400" cap="none" dirty="0" smtClean="0">
                <a:solidFill>
                  <a:srgbClr val="003054"/>
                </a:solidFill>
                <a:latin typeface="Arial" panose="020B0604020202020204" pitchFamily="34" charset="0"/>
              </a:rPr>
            </a:br>
            <a:r>
              <a:rPr lang="en-GB" altLang="en-US" sz="2400" cap="none" dirty="0" smtClean="0">
                <a:solidFill>
                  <a:srgbClr val="003054"/>
                </a:solidFill>
                <a:latin typeface="Arial" panose="020B0604020202020204" pitchFamily="34" charset="0"/>
              </a:rPr>
              <a:t>Training at Carrs Lane Counselling centre has been brilliant in equipping me with</a:t>
            </a:r>
            <a:br>
              <a:rPr lang="en-GB" altLang="en-US" sz="2400" cap="none" dirty="0" smtClean="0">
                <a:solidFill>
                  <a:srgbClr val="003054"/>
                </a:solidFill>
                <a:latin typeface="Arial" panose="020B0604020202020204" pitchFamily="34" charset="0"/>
              </a:rPr>
            </a:br>
            <a:r>
              <a:rPr lang="en-GB" altLang="en-US" sz="2400" cap="none" dirty="0" smtClean="0">
                <a:solidFill>
                  <a:srgbClr val="003054"/>
                </a:solidFill>
                <a:latin typeface="Arial" panose="020B0604020202020204" pitchFamily="34" charset="0"/>
              </a:rPr>
              <a:t>key skills and knowledge in this field. </a:t>
            </a:r>
            <a:br>
              <a:rPr lang="en-GB" altLang="en-US" sz="2400" cap="none" dirty="0" smtClean="0">
                <a:solidFill>
                  <a:srgbClr val="003054"/>
                </a:solidFill>
                <a:latin typeface="Arial" panose="020B0604020202020204" pitchFamily="34" charset="0"/>
              </a:rPr>
            </a:br>
            <a:r>
              <a:rPr lang="en-GB" altLang="en-US" sz="2400" cap="none" dirty="0" smtClean="0">
                <a:solidFill>
                  <a:srgbClr val="003054"/>
                </a:solidFill>
                <a:latin typeface="Arial" panose="020B0604020202020204" pitchFamily="34" charset="0"/>
              </a:rPr>
              <a:t/>
            </a:r>
            <a:br>
              <a:rPr lang="en-GB" altLang="en-US" sz="2400" cap="none" dirty="0" smtClean="0">
                <a:solidFill>
                  <a:srgbClr val="003054"/>
                </a:solidFill>
                <a:latin typeface="Arial" panose="020B0604020202020204" pitchFamily="34" charset="0"/>
              </a:rPr>
            </a:br>
            <a:r>
              <a:rPr lang="en-GB" altLang="en-US" sz="2400" cap="none" dirty="0" smtClean="0">
                <a:solidFill>
                  <a:srgbClr val="003054"/>
                </a:solidFill>
                <a:latin typeface="Arial" panose="020B0604020202020204" pitchFamily="34" charset="0"/>
              </a:rPr>
              <a:t>My experience has enabled me to improve my strengths and challenge my weaknesses. I feel that the manager and other trainers continuously work hard to provide support and valuable feedback. </a:t>
            </a:r>
            <a:br>
              <a:rPr lang="en-GB" altLang="en-US" sz="2400" cap="none" dirty="0" smtClean="0">
                <a:solidFill>
                  <a:srgbClr val="003054"/>
                </a:solidFill>
                <a:latin typeface="Arial" panose="020B0604020202020204" pitchFamily="34" charset="0"/>
              </a:rPr>
            </a:br>
            <a:r>
              <a:rPr lang="en-GB" altLang="en-US" sz="2400" cap="none" dirty="0" smtClean="0">
                <a:solidFill>
                  <a:srgbClr val="003054"/>
                </a:solidFill>
                <a:latin typeface="Arial" panose="020B0604020202020204" pitchFamily="34" charset="0"/>
              </a:rPr>
              <a:t/>
            </a:r>
            <a:br>
              <a:rPr lang="en-GB" altLang="en-US" sz="2400" cap="none" dirty="0" smtClean="0">
                <a:solidFill>
                  <a:srgbClr val="003054"/>
                </a:solidFill>
                <a:latin typeface="Arial" panose="020B0604020202020204" pitchFamily="34" charset="0"/>
              </a:rPr>
            </a:br>
            <a:r>
              <a:rPr lang="en-GB" altLang="en-US" sz="2400" cap="none" dirty="0" smtClean="0">
                <a:solidFill>
                  <a:srgbClr val="003054"/>
                </a:solidFill>
                <a:latin typeface="Arial" panose="020B0604020202020204" pitchFamily="34" charset="0"/>
              </a:rPr>
              <a:t>This, along with having a family of fellow counsellors at the centre, has been an important and unique part of my journey as well.</a:t>
            </a:r>
            <a:br>
              <a:rPr lang="en-GB" altLang="en-US" sz="2400" cap="none" dirty="0" smtClean="0">
                <a:solidFill>
                  <a:srgbClr val="003054"/>
                </a:solidFill>
                <a:latin typeface="Arial" panose="020B0604020202020204" pitchFamily="34" charset="0"/>
              </a:rPr>
            </a:br>
            <a:r>
              <a:rPr lang="en-GB" altLang="en-US" sz="2400" cap="none" dirty="0" smtClean="0">
                <a:solidFill>
                  <a:srgbClr val="003054"/>
                </a:solidFill>
                <a:latin typeface="Arial" panose="020B0604020202020204" pitchFamily="34" charset="0"/>
              </a:rPr>
              <a:t/>
            </a:r>
            <a:br>
              <a:rPr lang="en-GB" altLang="en-US" sz="2400" cap="none" dirty="0" smtClean="0">
                <a:solidFill>
                  <a:srgbClr val="003054"/>
                </a:solidFill>
                <a:latin typeface="Arial" panose="020B0604020202020204" pitchFamily="34" charset="0"/>
              </a:rPr>
            </a:br>
            <a:r>
              <a:rPr lang="en-GB" altLang="en-US" sz="2400" cap="none" dirty="0" smtClean="0">
                <a:solidFill>
                  <a:srgbClr val="003054"/>
                </a:solidFill>
                <a:latin typeface="Arial" panose="020B0604020202020204" pitchFamily="34" charset="0"/>
              </a:rPr>
              <a:t>It's an exceptionally diverse atmosphere which is a pleasure to be part of.</a:t>
            </a:r>
          </a:p>
        </p:txBody>
      </p:sp>
      <p:sp>
        <p:nvSpPr>
          <p:cNvPr id="4915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1A416C-7328-414E-B7ED-5E41B046D84E}" type="slidenum">
              <a:rPr lang="en-US" altLang="en-US">
                <a:latin typeface="Tw Cen MT" panose="020B0602020104020603" pitchFamily="34" charset="0"/>
              </a:rPr>
              <a:pPr/>
              <a:t>27</a:t>
            </a:fld>
            <a:endParaRPr lang="en-US" altLang="en-US">
              <a:latin typeface="Tw Cen MT" panose="020B0602020104020603"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
        <p:nvSpPr>
          <p:cNvPr id="5" name="Title 1"/>
          <p:cNvSpPr txBox="1">
            <a:spLocks/>
          </p:cNvSpPr>
          <p:nvPr/>
        </p:nvSpPr>
        <p:spPr bwMode="auto">
          <a:xfrm>
            <a:off x="880532" y="628650"/>
            <a:ext cx="7907867" cy="768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GB" altLang="en-US" dirty="0" err="1" smtClean="0">
                <a:solidFill>
                  <a:srgbClr val="003054"/>
                </a:solidFill>
              </a:rPr>
              <a:t>Fatema’s</a:t>
            </a:r>
            <a:r>
              <a:rPr lang="en-GB" altLang="en-US" dirty="0" smtClean="0">
                <a:solidFill>
                  <a:srgbClr val="003054"/>
                </a:solidFill>
              </a:rPr>
              <a:t> experience…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15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365872" y="1016000"/>
            <a:ext cx="4895851" cy="1849438"/>
          </a:xfrm>
        </p:spPr>
        <p:txBody>
          <a:bodyPr anchor="ctr">
            <a:noAutofit/>
          </a:bodyPr>
          <a:lstStyle/>
          <a:p>
            <a:pPr eaLnBrk="1" fontAlgn="auto" hangingPunct="1">
              <a:spcAft>
                <a:spcPts val="0"/>
              </a:spcAft>
              <a:defRPr/>
            </a:pPr>
            <a:r>
              <a:rPr lang="en-GB" sz="2800" b="1" dirty="0">
                <a:solidFill>
                  <a:srgbClr val="003054"/>
                </a:solidFill>
                <a:latin typeface="Arial" panose="020B0604020202020204" pitchFamily="34" charset="0"/>
                <a:cs typeface="Arial" panose="020B0604020202020204" pitchFamily="34" charset="0"/>
              </a:rPr>
              <a:t>Carrs lane </a:t>
            </a:r>
            <a:r>
              <a:rPr lang="en-GB" sz="2800" b="1" dirty="0" smtClean="0">
                <a:solidFill>
                  <a:srgbClr val="003054"/>
                </a:solidFill>
                <a:latin typeface="Arial" panose="020B0604020202020204" pitchFamily="34" charset="0"/>
                <a:cs typeface="Arial" panose="020B0604020202020204" pitchFamily="34" charset="0"/>
              </a:rPr>
              <a:t/>
            </a:r>
            <a:br>
              <a:rPr lang="en-GB" sz="2800" b="1" dirty="0" smtClean="0">
                <a:solidFill>
                  <a:srgbClr val="003054"/>
                </a:solidFill>
                <a:latin typeface="Arial" panose="020B0604020202020204" pitchFamily="34" charset="0"/>
                <a:cs typeface="Arial" panose="020B0604020202020204" pitchFamily="34" charset="0"/>
              </a:rPr>
            </a:br>
            <a:r>
              <a:rPr lang="en-GB" sz="2800" b="1" dirty="0" smtClean="0">
                <a:solidFill>
                  <a:srgbClr val="003054"/>
                </a:solidFill>
                <a:latin typeface="Arial" panose="020B0604020202020204" pitchFamily="34" charset="0"/>
                <a:cs typeface="Arial" panose="020B0604020202020204" pitchFamily="34" charset="0"/>
              </a:rPr>
              <a:t>Counselling </a:t>
            </a:r>
            <a:r>
              <a:rPr lang="en-GB" sz="2800" dirty="0">
                <a:solidFill>
                  <a:srgbClr val="003054"/>
                </a:solidFill>
                <a:latin typeface="Arial" panose="020B0604020202020204" pitchFamily="34" charset="0"/>
                <a:cs typeface="Arial" panose="020B0604020202020204" pitchFamily="34" charset="0"/>
              </a:rPr>
              <a:t>C</a:t>
            </a:r>
            <a:r>
              <a:rPr lang="en-GB" sz="2800" b="1" dirty="0" smtClean="0">
                <a:solidFill>
                  <a:srgbClr val="003054"/>
                </a:solidFill>
                <a:latin typeface="Arial" panose="020B0604020202020204" pitchFamily="34" charset="0"/>
                <a:cs typeface="Arial" panose="020B0604020202020204" pitchFamily="34" charset="0"/>
              </a:rPr>
              <a:t>entre </a:t>
            </a:r>
            <a:br>
              <a:rPr lang="en-GB" sz="2800" b="1" dirty="0" smtClean="0">
                <a:solidFill>
                  <a:srgbClr val="003054"/>
                </a:solidFill>
                <a:latin typeface="Arial" panose="020B0604020202020204" pitchFamily="34" charset="0"/>
                <a:cs typeface="Arial" panose="020B0604020202020204" pitchFamily="34" charset="0"/>
              </a:rPr>
            </a:br>
            <a:r>
              <a:rPr lang="en-GB" sz="2800" dirty="0" smtClean="0">
                <a:solidFill>
                  <a:srgbClr val="003054"/>
                </a:solidFill>
                <a:latin typeface="Arial" panose="020B0604020202020204" pitchFamily="34" charset="0"/>
                <a:cs typeface="Arial" panose="020B0604020202020204" pitchFamily="34" charset="0"/>
              </a:rPr>
              <a:t>Board of Trustees</a:t>
            </a:r>
            <a:r>
              <a:rPr lang="en-GB" sz="2800" b="1" dirty="0" smtClean="0">
                <a:solidFill>
                  <a:srgbClr val="003054"/>
                </a:solidFill>
                <a:latin typeface="Arial" panose="020B0604020202020204" pitchFamily="34" charset="0"/>
                <a:cs typeface="Arial" panose="020B0604020202020204" pitchFamily="34" charset="0"/>
              </a:rPr>
              <a:t> </a:t>
            </a:r>
            <a:br>
              <a:rPr lang="en-GB" sz="2800" b="1" dirty="0" smtClean="0">
                <a:solidFill>
                  <a:srgbClr val="003054"/>
                </a:solidFill>
                <a:latin typeface="Arial" panose="020B0604020202020204" pitchFamily="34" charset="0"/>
                <a:cs typeface="Arial" panose="020B0604020202020204" pitchFamily="34" charset="0"/>
              </a:rPr>
            </a:br>
            <a:r>
              <a:rPr lang="en-GB" sz="2800" b="1" dirty="0" smtClean="0">
                <a:solidFill>
                  <a:srgbClr val="003054"/>
                </a:solidFill>
                <a:latin typeface="Arial" panose="020B0604020202020204" pitchFamily="34" charset="0"/>
                <a:cs typeface="Arial" panose="020B0604020202020204" pitchFamily="34" charset="0"/>
              </a:rPr>
              <a:t>meeting October 2017</a:t>
            </a:r>
            <a:endParaRPr lang="en-GB" sz="2800" b="1" dirty="0">
              <a:solidFill>
                <a:srgbClr val="003054"/>
              </a:solidFill>
              <a:latin typeface="Arial" panose="020B0604020202020204" pitchFamily="34" charset="0"/>
              <a:cs typeface="Arial" panose="020B0604020202020204" pitchFamily="34" charset="0"/>
            </a:endParaRPr>
          </a:p>
        </p:txBody>
      </p:sp>
      <p:sp>
        <p:nvSpPr>
          <p:cNvPr id="5018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BF3E80-D679-4DC2-B515-137DC1CA272A}" type="slidenum">
              <a:rPr lang="en-US" altLang="en-US">
                <a:latin typeface="Tw Cen MT" panose="020B0602020104020603" pitchFamily="34" charset="0"/>
              </a:rPr>
              <a:pPr/>
              <a:t>28</a:t>
            </a:fld>
            <a:endParaRPr lang="en-US" altLang="en-US">
              <a:latin typeface="Tw Cen MT" panose="020B0602020104020603" pitchFamily="34" charset="0"/>
            </a:endParaRPr>
          </a:p>
        </p:txBody>
      </p:sp>
      <p:pic>
        <p:nvPicPr>
          <p:cNvPr id="50182" name="Picture 7" descr="B6A8423D-383F-4AA1-B378-864535BFDBA1.jpe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60878" y="1197609"/>
            <a:ext cx="6610351"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65872" y="3101022"/>
            <a:ext cx="3652972" cy="3077766"/>
          </a:xfrm>
          <a:prstGeom prst="rect">
            <a:avLst/>
          </a:prstGeom>
          <a:noFill/>
        </p:spPr>
        <p:txBody>
          <a:bodyPr wrap="square" rtlCol="0">
            <a:spAutoFit/>
          </a:bodyPr>
          <a:lstStyle/>
          <a:p>
            <a:pPr eaLnBrk="1" fontAlgn="auto" hangingPunct="1">
              <a:spcAft>
                <a:spcPts val="0"/>
              </a:spcAft>
              <a:defRPr/>
            </a:pPr>
            <a:r>
              <a:rPr lang="en-GB" sz="1600" dirty="0">
                <a:solidFill>
                  <a:srgbClr val="003054"/>
                </a:solidFill>
              </a:rPr>
              <a:t>Left to </a:t>
            </a:r>
            <a:r>
              <a:rPr lang="en-GB" sz="1600" dirty="0" smtClean="0">
                <a:solidFill>
                  <a:srgbClr val="003054"/>
                </a:solidFill>
              </a:rPr>
              <a:t>right:</a:t>
            </a:r>
          </a:p>
          <a:p>
            <a:pPr eaLnBrk="1" fontAlgn="auto" hangingPunct="1">
              <a:spcAft>
                <a:spcPts val="0"/>
              </a:spcAft>
              <a:defRPr/>
            </a:pPr>
            <a:endParaRPr lang="en-GB" sz="1600" b="1" dirty="0">
              <a:solidFill>
                <a:srgbClr val="003054"/>
              </a:solidFill>
            </a:endParaRPr>
          </a:p>
          <a:p>
            <a:pPr eaLnBrk="1" fontAlgn="auto" hangingPunct="1">
              <a:spcAft>
                <a:spcPts val="0"/>
              </a:spcAft>
              <a:defRPr/>
            </a:pPr>
            <a:r>
              <a:rPr lang="en-GB" sz="2400" dirty="0">
                <a:solidFill>
                  <a:srgbClr val="003054"/>
                </a:solidFill>
              </a:rPr>
              <a:t>Caroline Homan, </a:t>
            </a:r>
            <a:endParaRPr lang="en-GB" sz="2400" dirty="0" smtClean="0">
              <a:solidFill>
                <a:srgbClr val="003054"/>
              </a:solidFill>
            </a:endParaRPr>
          </a:p>
          <a:p>
            <a:pPr eaLnBrk="1" fontAlgn="auto" hangingPunct="1">
              <a:spcAft>
                <a:spcPts val="0"/>
              </a:spcAft>
              <a:defRPr/>
            </a:pPr>
            <a:r>
              <a:rPr lang="en-GB" sz="2400" dirty="0" smtClean="0">
                <a:solidFill>
                  <a:srgbClr val="003054"/>
                </a:solidFill>
              </a:rPr>
              <a:t>Catherine </a:t>
            </a:r>
            <a:r>
              <a:rPr lang="en-GB" sz="2400" dirty="0">
                <a:solidFill>
                  <a:srgbClr val="003054"/>
                </a:solidFill>
              </a:rPr>
              <a:t>O’Reilly, </a:t>
            </a:r>
            <a:endParaRPr lang="en-GB" sz="2400" dirty="0" smtClean="0">
              <a:solidFill>
                <a:srgbClr val="003054"/>
              </a:solidFill>
            </a:endParaRPr>
          </a:p>
          <a:p>
            <a:pPr eaLnBrk="1" fontAlgn="auto" hangingPunct="1">
              <a:spcAft>
                <a:spcPts val="0"/>
              </a:spcAft>
              <a:defRPr/>
            </a:pPr>
            <a:r>
              <a:rPr lang="en-GB" sz="2400" dirty="0" smtClean="0">
                <a:solidFill>
                  <a:srgbClr val="003054"/>
                </a:solidFill>
              </a:rPr>
              <a:t>Ami </a:t>
            </a:r>
            <a:r>
              <a:rPr lang="en-GB" sz="2400" dirty="0">
                <a:solidFill>
                  <a:srgbClr val="003054"/>
                </a:solidFill>
              </a:rPr>
              <a:t>Kalam, </a:t>
            </a:r>
            <a:endParaRPr lang="en-GB" sz="2400" dirty="0" smtClean="0">
              <a:solidFill>
                <a:srgbClr val="003054"/>
              </a:solidFill>
            </a:endParaRPr>
          </a:p>
          <a:p>
            <a:pPr eaLnBrk="1" fontAlgn="auto" hangingPunct="1">
              <a:spcAft>
                <a:spcPts val="0"/>
              </a:spcAft>
              <a:defRPr/>
            </a:pPr>
            <a:r>
              <a:rPr lang="en-GB" sz="2400" dirty="0" smtClean="0">
                <a:solidFill>
                  <a:srgbClr val="003054"/>
                </a:solidFill>
              </a:rPr>
              <a:t>Anne </a:t>
            </a:r>
            <a:r>
              <a:rPr lang="en-GB" sz="2400" dirty="0">
                <a:solidFill>
                  <a:srgbClr val="003054"/>
                </a:solidFill>
              </a:rPr>
              <a:t>Harris, </a:t>
            </a:r>
            <a:endParaRPr lang="en-GB" sz="2400" dirty="0" smtClean="0">
              <a:solidFill>
                <a:srgbClr val="003054"/>
              </a:solidFill>
            </a:endParaRPr>
          </a:p>
          <a:p>
            <a:pPr eaLnBrk="1" fontAlgn="auto" hangingPunct="1">
              <a:spcAft>
                <a:spcPts val="0"/>
              </a:spcAft>
              <a:defRPr/>
            </a:pPr>
            <a:r>
              <a:rPr lang="en-GB" sz="2400" dirty="0" smtClean="0">
                <a:solidFill>
                  <a:srgbClr val="003054"/>
                </a:solidFill>
              </a:rPr>
              <a:t>Liz </a:t>
            </a:r>
            <a:r>
              <a:rPr lang="en-GB" sz="2400" dirty="0">
                <a:solidFill>
                  <a:srgbClr val="003054"/>
                </a:solidFill>
              </a:rPr>
              <a:t>Cummings and </a:t>
            </a:r>
            <a:endParaRPr lang="en-GB" sz="2400" dirty="0" smtClean="0">
              <a:solidFill>
                <a:srgbClr val="003054"/>
              </a:solidFill>
            </a:endParaRPr>
          </a:p>
          <a:p>
            <a:pPr eaLnBrk="1" fontAlgn="auto" hangingPunct="1">
              <a:spcAft>
                <a:spcPts val="0"/>
              </a:spcAft>
              <a:defRPr/>
            </a:pPr>
            <a:r>
              <a:rPr lang="en-GB" sz="2400" dirty="0" smtClean="0">
                <a:solidFill>
                  <a:srgbClr val="003054"/>
                </a:solidFill>
              </a:rPr>
              <a:t>Donald </a:t>
            </a:r>
            <a:r>
              <a:rPr lang="en-GB" sz="2400" dirty="0">
                <a:solidFill>
                  <a:srgbClr val="003054"/>
                </a:solidFill>
              </a:rPr>
              <a:t>Payne</a:t>
            </a:r>
          </a:p>
          <a:p>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b="1" dirty="0" smtClean="0">
                <a:solidFill>
                  <a:srgbClr val="003054"/>
                </a:solidFill>
              </a:rPr>
              <a:t>Celebrating 50 years!</a:t>
            </a:r>
            <a:endParaRPr lang="en-GB" b="1" dirty="0">
              <a:solidFill>
                <a:srgbClr val="003054"/>
              </a:solidFill>
            </a:endParaRPr>
          </a:p>
        </p:txBody>
      </p:sp>
      <p:sp>
        <p:nvSpPr>
          <p:cNvPr id="3" name="Content Placeholder 2"/>
          <p:cNvSpPr>
            <a:spLocks noGrp="1"/>
          </p:cNvSpPr>
          <p:nvPr>
            <p:ph idx="1"/>
          </p:nvPr>
        </p:nvSpPr>
        <p:spPr>
          <a:xfrm>
            <a:off x="914400" y="2214569"/>
            <a:ext cx="10363200" cy="3576637"/>
          </a:xfrm>
        </p:spPr>
        <p:txBody>
          <a:bodyPr>
            <a:normAutofit fontScale="92500"/>
          </a:bodyPr>
          <a:lstStyle/>
          <a:p>
            <a:pPr marL="0" indent="0" eaLnBrk="1" hangingPunct="1">
              <a:buNone/>
              <a:defRPr/>
            </a:pPr>
            <a:r>
              <a:rPr lang="en-GB" sz="3200" cap="none" dirty="0">
                <a:solidFill>
                  <a:srgbClr val="003054"/>
                </a:solidFill>
                <a:latin typeface="Arial" panose="020B0604020202020204" pitchFamily="34" charset="0"/>
                <a:cs typeface="Arial" panose="020B0604020202020204" pitchFamily="34" charset="0"/>
              </a:rPr>
              <a:t>If the Elders of Carrs Lane Church had not recognised the need of the local people and for them to have a safe place to come to, then there would not have been a counselling </a:t>
            </a:r>
            <a:r>
              <a:rPr lang="en-GB" sz="3200" cap="none" dirty="0" smtClean="0">
                <a:solidFill>
                  <a:srgbClr val="003054"/>
                </a:solidFill>
                <a:latin typeface="Arial" panose="020B0604020202020204" pitchFamily="34" charset="0"/>
                <a:cs typeface="Arial" panose="020B0604020202020204" pitchFamily="34" charset="0"/>
              </a:rPr>
              <a:t>centre established in 1967. </a:t>
            </a:r>
            <a:r>
              <a:rPr lang="en-GB" sz="3200" cap="none" dirty="0">
                <a:solidFill>
                  <a:srgbClr val="003054"/>
                </a:solidFill>
                <a:latin typeface="Arial" panose="020B0604020202020204" pitchFamily="34" charset="0"/>
                <a:cs typeface="Arial" panose="020B0604020202020204" pitchFamily="34" charset="0"/>
              </a:rPr>
              <a:t>As </a:t>
            </a:r>
            <a:r>
              <a:rPr lang="en-GB" sz="3200" cap="none" dirty="0" smtClean="0">
                <a:solidFill>
                  <a:srgbClr val="003054"/>
                </a:solidFill>
                <a:latin typeface="Arial" panose="020B0604020202020204" pitchFamily="34" charset="0"/>
                <a:cs typeface="Arial" panose="020B0604020202020204" pitchFamily="34" charset="0"/>
              </a:rPr>
              <a:t>Trustees </a:t>
            </a:r>
            <a:r>
              <a:rPr lang="en-GB" sz="3200" cap="none" dirty="0">
                <a:solidFill>
                  <a:srgbClr val="003054"/>
                </a:solidFill>
                <a:latin typeface="Arial" panose="020B0604020202020204" pitchFamily="34" charset="0"/>
                <a:cs typeface="Arial" panose="020B0604020202020204" pitchFamily="34" charset="0"/>
              </a:rPr>
              <a:t>of the </a:t>
            </a:r>
            <a:r>
              <a:rPr lang="en-GB" sz="3200" cap="none" dirty="0" smtClean="0">
                <a:solidFill>
                  <a:srgbClr val="003054"/>
                </a:solidFill>
                <a:latin typeface="Arial" panose="020B0604020202020204" pitchFamily="34" charset="0"/>
                <a:cs typeface="Arial" panose="020B0604020202020204" pitchFamily="34" charset="0"/>
              </a:rPr>
              <a:t>Counselling Centre </a:t>
            </a:r>
            <a:r>
              <a:rPr lang="en-GB" sz="3200" cap="none" dirty="0">
                <a:solidFill>
                  <a:srgbClr val="003054"/>
                </a:solidFill>
                <a:latin typeface="Arial" panose="020B0604020202020204" pitchFamily="34" charset="0"/>
                <a:cs typeface="Arial" panose="020B0604020202020204" pitchFamily="34" charset="0"/>
              </a:rPr>
              <a:t>we wish to thank all our elders, funders, volunteer counsellors, administrative volunteers, supervisors, trainers, managers, trustees and service users, thank you!</a:t>
            </a:r>
          </a:p>
          <a:p>
            <a:pPr marL="0" indent="0" eaLnBrk="1" hangingPunct="1">
              <a:buFont typeface="Arial" panose="020B0604020202020204" pitchFamily="34" charset="0"/>
              <a:buNone/>
              <a:defRPr/>
            </a:pPr>
            <a:endParaRPr lang="en-GB" cap="none" dirty="0" smtClean="0">
              <a:latin typeface="Arial" panose="020B0604020202020204" pitchFamily="34" charset="0"/>
              <a:cs typeface="Arial" panose="020B0604020202020204" pitchFamily="34" charset="0"/>
            </a:endParaRPr>
          </a:p>
        </p:txBody>
      </p:sp>
      <p:sp>
        <p:nvSpPr>
          <p:cNvPr id="552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C57446-18E5-49F6-A493-6F12CB5D3E8A}" type="slidenum">
              <a:rPr lang="en-US" altLang="en-US">
                <a:latin typeface="Tw Cen MT" panose="020B0602020104020603" pitchFamily="34" charset="0"/>
              </a:rPr>
              <a:pPr/>
              <a:t>29</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1475228910"/>
      </p:ext>
    </p:extLst>
  </p:cSld>
  <p:clrMapOvr>
    <a:masterClrMapping/>
  </p:clrMapOvr>
  <mc:AlternateContent xmlns:mc="http://schemas.openxmlformats.org/markup-compatibility/2006" xmlns:p14="http://schemas.microsoft.com/office/powerpoint/2010/main">
    <mc:Choice Requires="p14">
      <p:transition spd="med" p14:dur="700" advClick="0" advTm="18000">
        <p:fade/>
      </p:transition>
    </mc:Choice>
    <mc:Fallback xmlns="">
      <p:transition spd="med" advClick="0" advTm="18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8A71EB8-07F2-46AE-8A95-8D5B6A81AB37}" type="slidenum">
              <a:rPr lang="en-US" altLang="en-US">
                <a:latin typeface="Tw Cen MT" panose="020B0602020104020603" pitchFamily="34" charset="0"/>
              </a:rPr>
              <a:pPr/>
              <a:t>3</a:t>
            </a:fld>
            <a:endParaRPr lang="en-US" altLang="en-US">
              <a:latin typeface="Tw Cen MT" panose="020B0602020104020603" pitchFamily="34" charset="0"/>
            </a:endParaRPr>
          </a:p>
        </p:txBody>
      </p:sp>
      <p:sp>
        <p:nvSpPr>
          <p:cNvPr id="2" name="Title 1"/>
          <p:cNvSpPr>
            <a:spLocks noGrp="1"/>
          </p:cNvSpPr>
          <p:nvPr>
            <p:ph type="title" idx="4294967295"/>
          </p:nvPr>
        </p:nvSpPr>
        <p:spPr>
          <a:xfrm>
            <a:off x="762000" y="2145771"/>
            <a:ext cx="10519833" cy="2974975"/>
          </a:xfrm>
          <a:solidFill>
            <a:schemeClr val="tx2">
              <a:lumMod val="20000"/>
              <a:lumOff val="80000"/>
            </a:schemeClr>
          </a:solidFill>
        </p:spPr>
        <p:style>
          <a:lnRef idx="1">
            <a:schemeClr val="accent5"/>
          </a:lnRef>
          <a:fillRef idx="3">
            <a:schemeClr val="accent5"/>
          </a:fillRef>
          <a:effectRef idx="2">
            <a:schemeClr val="accent5"/>
          </a:effectRef>
          <a:fontRef idx="minor">
            <a:schemeClr val="lt1"/>
          </a:fontRef>
        </p:style>
        <p:txBody>
          <a:bodyPr>
            <a:noAutofit/>
          </a:bodyPr>
          <a:lstStyle/>
          <a:p>
            <a:pPr eaLnBrk="1" hangingPunct="1">
              <a:defRPr/>
            </a:pPr>
            <a:r>
              <a:rPr lang="en-GB" sz="4400" i="1" dirty="0"/>
              <a:t/>
            </a:r>
            <a:br>
              <a:rPr lang="en-GB" sz="4400" i="1" dirty="0"/>
            </a:br>
            <a:r>
              <a:rPr lang="en-GB" sz="4400" i="1" cap="none" dirty="0" smtClean="0">
                <a:solidFill>
                  <a:srgbClr val="003054"/>
                </a:solidFill>
              </a:rPr>
              <a:t>“We </a:t>
            </a:r>
            <a:r>
              <a:rPr lang="en-GB" sz="4400" i="1" cap="none" dirty="0">
                <a:solidFill>
                  <a:srgbClr val="003054"/>
                </a:solidFill>
              </a:rPr>
              <a:t>are </a:t>
            </a:r>
            <a:r>
              <a:rPr lang="en-GB" sz="4400" i="1" cap="none" dirty="0" smtClean="0">
                <a:solidFill>
                  <a:srgbClr val="003054"/>
                </a:solidFill>
              </a:rPr>
              <a:t>providing an oasis of calm in the heart of the city”</a:t>
            </a:r>
            <a:r>
              <a:rPr lang="en-GB" sz="1600" dirty="0">
                <a:solidFill>
                  <a:srgbClr val="003054"/>
                </a:solidFill>
              </a:rPr>
              <a:t/>
            </a:r>
            <a:br>
              <a:rPr lang="en-GB" sz="1600" dirty="0">
                <a:solidFill>
                  <a:srgbClr val="003054"/>
                </a:solidFill>
              </a:rPr>
            </a:br>
            <a:r>
              <a:rPr lang="en-GB" sz="1600" dirty="0"/>
              <a:t> </a:t>
            </a:r>
            <a:br>
              <a:rPr lang="en-GB" sz="1600" dirty="0"/>
            </a:br>
            <a:r>
              <a:rPr lang="en-GB" sz="1600" dirty="0"/>
              <a:t/>
            </a:r>
            <a:br>
              <a:rPr lang="en-GB" sz="1600" dirty="0"/>
            </a:br>
            <a:r>
              <a:rPr lang="en-GB" sz="1600" dirty="0"/>
              <a:t/>
            </a:r>
            <a:br>
              <a:rPr lang="en-GB" sz="1600" dirty="0"/>
            </a:br>
            <a:endParaRPr lang="en-GB" sz="1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09414" y="191966"/>
            <a:ext cx="3371850" cy="14097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b="1" dirty="0" smtClean="0">
                <a:solidFill>
                  <a:srgbClr val="003054"/>
                </a:solidFill>
              </a:rPr>
              <a:t>Celebrating 50 years!</a:t>
            </a:r>
            <a:endParaRPr lang="en-GB" b="1" dirty="0">
              <a:solidFill>
                <a:srgbClr val="003054"/>
              </a:solidFill>
            </a:endParaRPr>
          </a:p>
        </p:txBody>
      </p:sp>
      <p:sp>
        <p:nvSpPr>
          <p:cNvPr id="3" name="Content Placeholder 2"/>
          <p:cNvSpPr>
            <a:spLocks noGrp="1"/>
          </p:cNvSpPr>
          <p:nvPr>
            <p:ph idx="1"/>
          </p:nvPr>
        </p:nvSpPr>
        <p:spPr>
          <a:xfrm>
            <a:off x="914400" y="2232057"/>
            <a:ext cx="10363200" cy="3424237"/>
          </a:xfrm>
        </p:spPr>
        <p:txBody>
          <a:bodyPr>
            <a:noAutofit/>
          </a:bodyPr>
          <a:lstStyle/>
          <a:p>
            <a:pPr marL="0" indent="0" eaLnBrk="1" hangingPunct="1">
              <a:buFont typeface="Arial" panose="020B0604020202020204" pitchFamily="34" charset="0"/>
              <a:buNone/>
              <a:defRPr/>
            </a:pPr>
            <a:r>
              <a:rPr lang="en-GB" sz="2800" cap="none" dirty="0" smtClean="0">
                <a:solidFill>
                  <a:srgbClr val="003054"/>
                </a:solidFill>
                <a:latin typeface="Arial" panose="020B0604020202020204" pitchFamily="34" charset="0"/>
                <a:cs typeface="Arial" panose="020B0604020202020204" pitchFamily="34" charset="0"/>
              </a:rPr>
              <a:t>This centre is a valuable resource for the people in this area and provides a valuable service. But we are only sustainable through the sheer dedication of the volunteers who are committed to </a:t>
            </a:r>
            <a:r>
              <a:rPr lang="en-GB" sz="2800" cap="none" dirty="0">
                <a:solidFill>
                  <a:srgbClr val="003054"/>
                </a:solidFill>
                <a:latin typeface="Arial" panose="020B0604020202020204" pitchFamily="34" charset="0"/>
                <a:cs typeface="Arial" panose="020B0604020202020204" pitchFamily="34" charset="0"/>
              </a:rPr>
              <a:t>C</a:t>
            </a:r>
            <a:r>
              <a:rPr lang="en-GB" sz="2800" cap="none" dirty="0" smtClean="0">
                <a:solidFill>
                  <a:srgbClr val="003054"/>
                </a:solidFill>
                <a:latin typeface="Arial" panose="020B0604020202020204" pitchFamily="34" charset="0"/>
                <a:cs typeface="Arial" panose="020B0604020202020204" pitchFamily="34" charset="0"/>
              </a:rPr>
              <a:t>arrs </a:t>
            </a:r>
            <a:r>
              <a:rPr lang="en-GB" sz="2800" cap="none" dirty="0">
                <a:solidFill>
                  <a:srgbClr val="003054"/>
                </a:solidFill>
                <a:latin typeface="Arial" panose="020B0604020202020204" pitchFamily="34" charset="0"/>
                <a:cs typeface="Arial" panose="020B0604020202020204" pitchFamily="34" charset="0"/>
              </a:rPr>
              <a:t>L</a:t>
            </a:r>
            <a:r>
              <a:rPr lang="en-GB" sz="2800" cap="none" dirty="0" smtClean="0">
                <a:solidFill>
                  <a:srgbClr val="003054"/>
                </a:solidFill>
                <a:latin typeface="Arial" panose="020B0604020202020204" pitchFamily="34" charset="0"/>
                <a:cs typeface="Arial" panose="020B0604020202020204" pitchFamily="34" charset="0"/>
              </a:rPr>
              <a:t>ane </a:t>
            </a:r>
            <a:r>
              <a:rPr lang="en-GB" sz="2800" cap="none" dirty="0">
                <a:solidFill>
                  <a:srgbClr val="003054"/>
                </a:solidFill>
                <a:latin typeface="Arial" panose="020B0604020202020204" pitchFamily="34" charset="0"/>
                <a:cs typeface="Arial" panose="020B0604020202020204" pitchFamily="34" charset="0"/>
              </a:rPr>
              <a:t>C</a:t>
            </a:r>
            <a:r>
              <a:rPr lang="en-GB" sz="2800" cap="none" dirty="0" smtClean="0">
                <a:solidFill>
                  <a:srgbClr val="003054"/>
                </a:solidFill>
                <a:latin typeface="Arial" panose="020B0604020202020204" pitchFamily="34" charset="0"/>
                <a:cs typeface="Arial" panose="020B0604020202020204" pitchFamily="34" charset="0"/>
              </a:rPr>
              <a:t>ounselling Centre. Over the years we have volunteers from all walks of life and there has been some who have stayed for a short while, others who have committed tens of years of service and some who left and then returned.</a:t>
            </a:r>
          </a:p>
        </p:txBody>
      </p:sp>
      <p:sp>
        <p:nvSpPr>
          <p:cNvPr id="552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C57446-18E5-49F6-A493-6F12CB5D3E8A}" type="slidenum">
              <a:rPr lang="en-US" altLang="en-US">
                <a:latin typeface="Tw Cen MT" panose="020B0602020104020603" pitchFamily="34" charset="0"/>
              </a:rPr>
              <a:pPr/>
              <a:t>30</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8000">
        <p:fade/>
      </p:transition>
    </mc:Choice>
    <mc:Fallback xmlns="">
      <p:transition spd="med" advClick="0" advTm="1800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5200" y="609600"/>
            <a:ext cx="9698096" cy="4783667"/>
          </a:xfrm>
        </p:spPr>
        <p:txBody>
          <a:bodyPr>
            <a:normAutofit/>
          </a:bodyPr>
          <a:lstStyle/>
          <a:p>
            <a:r>
              <a:rPr lang="en-GB" sz="3200" b="1" cap="none" dirty="0" smtClean="0">
                <a:solidFill>
                  <a:srgbClr val="003054"/>
                </a:solidFill>
              </a:rPr>
              <a:t/>
            </a:r>
            <a:br>
              <a:rPr lang="en-GB" sz="3200" b="1" cap="none" dirty="0" smtClean="0">
                <a:solidFill>
                  <a:srgbClr val="003054"/>
                </a:solidFill>
              </a:rPr>
            </a:br>
            <a:r>
              <a:rPr lang="en-GB" sz="3200" b="1" cap="none" dirty="0" smtClean="0">
                <a:solidFill>
                  <a:srgbClr val="003054"/>
                </a:solidFill>
              </a:rPr>
              <a:t>Does counselling at Carrs Lane Counselling Centre </a:t>
            </a:r>
            <a:br>
              <a:rPr lang="en-GB" sz="3200" b="1" cap="none" dirty="0" smtClean="0">
                <a:solidFill>
                  <a:srgbClr val="003054"/>
                </a:solidFill>
              </a:rPr>
            </a:br>
            <a:r>
              <a:rPr lang="en-GB" sz="3200" b="1" cap="none" dirty="0" smtClean="0">
                <a:solidFill>
                  <a:srgbClr val="003054"/>
                </a:solidFill>
              </a:rPr>
              <a:t>make a real difference to people’s lives?</a:t>
            </a:r>
            <a:br>
              <a:rPr lang="en-GB" sz="3200" b="1" cap="none" dirty="0" smtClean="0">
                <a:solidFill>
                  <a:srgbClr val="003054"/>
                </a:solidFill>
              </a:rPr>
            </a:br>
            <a:r>
              <a:rPr lang="en-GB" sz="3200" b="1" dirty="0">
                <a:solidFill>
                  <a:srgbClr val="003054"/>
                </a:solidFill>
              </a:rPr>
              <a:t/>
            </a:r>
            <a:br>
              <a:rPr lang="en-GB" sz="3200" b="1" dirty="0">
                <a:solidFill>
                  <a:srgbClr val="003054"/>
                </a:solidFill>
              </a:rPr>
            </a:br>
            <a:r>
              <a:rPr lang="en-GB" sz="3200" b="1" dirty="0" smtClean="0">
                <a:solidFill>
                  <a:srgbClr val="003054"/>
                </a:solidFill>
              </a:rPr>
              <a:t>We think so, </a:t>
            </a:r>
            <a:br>
              <a:rPr lang="en-GB" sz="3200" b="1" dirty="0" smtClean="0">
                <a:solidFill>
                  <a:srgbClr val="003054"/>
                </a:solidFill>
              </a:rPr>
            </a:br>
            <a:r>
              <a:rPr lang="en-GB" sz="3200" b="1" dirty="0" smtClean="0">
                <a:solidFill>
                  <a:srgbClr val="003054"/>
                </a:solidFill>
              </a:rPr>
              <a:t/>
            </a:r>
            <a:br>
              <a:rPr lang="en-GB" sz="3200" b="1" dirty="0" smtClean="0">
                <a:solidFill>
                  <a:srgbClr val="003054"/>
                </a:solidFill>
              </a:rPr>
            </a:br>
            <a:r>
              <a:rPr lang="en-GB" sz="3200" b="1" dirty="0" smtClean="0">
                <a:solidFill>
                  <a:srgbClr val="003054"/>
                </a:solidFill>
              </a:rPr>
              <a:t>but our clients say it best…</a:t>
            </a:r>
            <a:endParaRPr lang="en-GB" sz="3200" b="1" cap="none" dirty="0">
              <a:solidFill>
                <a:srgbClr val="003054"/>
              </a:solidFill>
            </a:endParaRPr>
          </a:p>
        </p:txBody>
      </p:sp>
      <p:sp>
        <p:nvSpPr>
          <p:cNvPr id="5" name="Slide Number Placeholder 4"/>
          <p:cNvSpPr>
            <a:spLocks noGrp="1"/>
          </p:cNvSpPr>
          <p:nvPr>
            <p:ph type="sldNum" sz="quarter" idx="20"/>
          </p:nvPr>
        </p:nvSpPr>
        <p:spPr/>
        <p:txBody>
          <a:bodyPr/>
          <a:lstStyle/>
          <a:p>
            <a:fld id="{CD0C86CC-840F-492F-955F-FEF1B4609D5F}" type="slidenum">
              <a:rPr lang="en-US" altLang="en-US" smtClean="0"/>
              <a:pPr/>
              <a:t>31</a:t>
            </a:fld>
            <a:endParaRPr lang="en-US" alt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371766947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5200" y="609601"/>
            <a:ext cx="3996267" cy="863600"/>
          </a:xfrm>
        </p:spPr>
        <p:txBody>
          <a:bodyPr>
            <a:normAutofit/>
          </a:bodyPr>
          <a:lstStyle/>
          <a:p>
            <a:r>
              <a:rPr lang="en-GB" sz="3200" b="1" cap="none" dirty="0" smtClean="0">
                <a:solidFill>
                  <a:srgbClr val="003054"/>
                </a:solidFill>
              </a:rPr>
              <a:t>Client Comments:</a:t>
            </a:r>
            <a:endParaRPr lang="en-GB" sz="3200" b="1" cap="none" dirty="0">
              <a:solidFill>
                <a:srgbClr val="003054"/>
              </a:solidFill>
            </a:endParaRPr>
          </a:p>
        </p:txBody>
      </p:sp>
      <p:sp>
        <p:nvSpPr>
          <p:cNvPr id="10" name="Text Placeholder 9"/>
          <p:cNvSpPr>
            <a:spLocks noGrp="1"/>
          </p:cNvSpPr>
          <p:nvPr>
            <p:ph type="body" idx="1"/>
          </p:nvPr>
        </p:nvSpPr>
        <p:spPr>
          <a:xfrm>
            <a:off x="2277534" y="1625599"/>
            <a:ext cx="7780868" cy="2396067"/>
          </a:xfrm>
        </p:spPr>
        <p:txBody>
          <a:bodyPr>
            <a:normAutofit/>
          </a:bodyPr>
          <a:lstStyle/>
          <a:p>
            <a:pPr algn="just"/>
            <a:r>
              <a:rPr lang="en-GB" sz="2400" cap="none" dirty="0" smtClean="0">
                <a:solidFill>
                  <a:srgbClr val="003054"/>
                </a:solidFill>
              </a:rPr>
              <a:t>If it were not for the support I received at Carrs Lane, </a:t>
            </a:r>
          </a:p>
          <a:p>
            <a:pPr algn="just"/>
            <a:r>
              <a:rPr lang="en-GB" sz="2400" cap="none" dirty="0" smtClean="0">
                <a:solidFill>
                  <a:srgbClr val="003054"/>
                </a:solidFill>
              </a:rPr>
              <a:t>I’m not sure if I would be alive today. </a:t>
            </a:r>
          </a:p>
          <a:p>
            <a:pPr algn="r"/>
            <a:r>
              <a:rPr lang="en-GB" sz="2400" cap="none" dirty="0" smtClean="0">
                <a:solidFill>
                  <a:srgbClr val="003054"/>
                </a:solidFill>
              </a:rPr>
              <a:t>2013</a:t>
            </a:r>
            <a:endParaRPr lang="en-GB" sz="2400" cap="none" dirty="0">
              <a:solidFill>
                <a:srgbClr val="003054"/>
              </a:solidFill>
            </a:endParaRPr>
          </a:p>
          <a:p>
            <a:endParaRPr lang="en-GB" dirty="0"/>
          </a:p>
        </p:txBody>
      </p:sp>
      <p:sp>
        <p:nvSpPr>
          <p:cNvPr id="5" name="Slide Number Placeholder 4"/>
          <p:cNvSpPr>
            <a:spLocks noGrp="1"/>
          </p:cNvSpPr>
          <p:nvPr>
            <p:ph type="sldNum" sz="quarter" idx="20"/>
          </p:nvPr>
        </p:nvSpPr>
        <p:spPr/>
        <p:txBody>
          <a:bodyPr/>
          <a:lstStyle/>
          <a:p>
            <a:fld id="{CD0C86CC-840F-492F-955F-FEF1B4609D5F}" type="slidenum">
              <a:rPr lang="en-US" altLang="en-US" smtClean="0"/>
              <a:pPr/>
              <a:t>32</a:t>
            </a:fld>
            <a:endParaRPr lang="en-US" alt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35227918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5200" y="609601"/>
            <a:ext cx="3996267" cy="863600"/>
          </a:xfrm>
        </p:spPr>
        <p:txBody>
          <a:bodyPr>
            <a:normAutofit/>
          </a:bodyPr>
          <a:lstStyle/>
          <a:p>
            <a:r>
              <a:rPr lang="en-GB" sz="3200" b="1" cap="none" dirty="0" smtClean="0">
                <a:solidFill>
                  <a:srgbClr val="003054"/>
                </a:solidFill>
              </a:rPr>
              <a:t>Client Comments:</a:t>
            </a:r>
            <a:endParaRPr lang="en-GB" sz="3200" b="1" cap="none" dirty="0">
              <a:solidFill>
                <a:srgbClr val="003054"/>
              </a:solidFill>
            </a:endParaRPr>
          </a:p>
        </p:txBody>
      </p:sp>
      <p:sp>
        <p:nvSpPr>
          <p:cNvPr id="10" name="Text Placeholder 9"/>
          <p:cNvSpPr>
            <a:spLocks noGrp="1"/>
          </p:cNvSpPr>
          <p:nvPr>
            <p:ph type="body" idx="1"/>
          </p:nvPr>
        </p:nvSpPr>
        <p:spPr>
          <a:xfrm>
            <a:off x="913778" y="1845733"/>
            <a:ext cx="9889690" cy="4037542"/>
          </a:xfrm>
        </p:spPr>
        <p:txBody>
          <a:bodyPr>
            <a:normAutofit/>
          </a:bodyPr>
          <a:lstStyle/>
          <a:p>
            <a:pPr algn="just"/>
            <a:r>
              <a:rPr lang="en-GB" sz="2400" cap="none" dirty="0">
                <a:solidFill>
                  <a:srgbClr val="003054"/>
                </a:solidFill>
              </a:rPr>
              <a:t>When my family began to fall apart I really thought we could have worked it out and save our marriage. Unfortunately this was not to be. My self esteem was very low, lost confidence and depressing feeling all of the time wasn’t productive for my son. My counsellor worked through all my issues and has brought me to where I am today, back to my friendly, bubbly, confident self which has been noticed by all. I can wholeheartedly recommend Carrs Lane Counselling service to anyone who feels they fell down </a:t>
            </a:r>
            <a:r>
              <a:rPr lang="en-GB" sz="2400" cap="none" dirty="0" smtClean="0">
                <a:solidFill>
                  <a:srgbClr val="003054"/>
                </a:solidFill>
              </a:rPr>
              <a:t>and </a:t>
            </a:r>
            <a:r>
              <a:rPr lang="en-GB" sz="2400" cap="none" dirty="0">
                <a:solidFill>
                  <a:srgbClr val="003054"/>
                </a:solidFill>
              </a:rPr>
              <a:t>couldn’t get back up again! I did! Thank you very much. I can’t tell you what it means to be ‘me’ again. </a:t>
            </a:r>
          </a:p>
          <a:p>
            <a:pPr algn="r"/>
            <a:r>
              <a:rPr lang="en-GB" sz="2400" cap="none" dirty="0">
                <a:solidFill>
                  <a:srgbClr val="003054"/>
                </a:solidFill>
              </a:rPr>
              <a:t>2013</a:t>
            </a:r>
          </a:p>
          <a:p>
            <a:endParaRPr lang="en-GB" dirty="0"/>
          </a:p>
        </p:txBody>
      </p:sp>
      <p:sp>
        <p:nvSpPr>
          <p:cNvPr id="5" name="Slide Number Placeholder 4"/>
          <p:cNvSpPr>
            <a:spLocks noGrp="1"/>
          </p:cNvSpPr>
          <p:nvPr>
            <p:ph type="sldNum" sz="quarter" idx="20"/>
          </p:nvPr>
        </p:nvSpPr>
        <p:spPr/>
        <p:txBody>
          <a:bodyPr/>
          <a:lstStyle/>
          <a:p>
            <a:fld id="{CD0C86CC-840F-492F-955F-FEF1B4609D5F}" type="slidenum">
              <a:rPr lang="en-US" altLang="en-US" smtClean="0"/>
              <a:pPr/>
              <a:t>33</a:t>
            </a:fld>
            <a:endParaRPr lang="en-US" alt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376433896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idx="1"/>
          </p:nvPr>
        </p:nvSpPr>
        <p:spPr>
          <a:xfrm>
            <a:off x="1371600" y="1473201"/>
            <a:ext cx="9981231" cy="4131732"/>
          </a:xfrm>
        </p:spPr>
        <p:txBody>
          <a:bodyPr>
            <a:normAutofit/>
          </a:bodyPr>
          <a:lstStyle/>
          <a:p>
            <a:pPr algn="just"/>
            <a:r>
              <a:rPr lang="en-GB" sz="2400" cap="none" dirty="0">
                <a:solidFill>
                  <a:srgbClr val="003054"/>
                </a:solidFill>
              </a:rPr>
              <a:t>I am glad to have the opportunity to express my gratitude </a:t>
            </a:r>
            <a:r>
              <a:rPr lang="en-GB" dirty="0" smtClean="0">
                <a:solidFill>
                  <a:srgbClr val="003054"/>
                </a:solidFill>
              </a:rPr>
              <a:t>to (the counsellor)</a:t>
            </a:r>
            <a:r>
              <a:rPr lang="en-GB" sz="2400" cap="none" dirty="0" smtClean="0">
                <a:solidFill>
                  <a:srgbClr val="003054"/>
                </a:solidFill>
              </a:rPr>
              <a:t> </a:t>
            </a:r>
            <a:r>
              <a:rPr lang="en-GB" sz="2400" cap="none" dirty="0">
                <a:solidFill>
                  <a:srgbClr val="003054"/>
                </a:solidFill>
              </a:rPr>
              <a:t>and for Carrs Lane. I arrived in Birmingham feeling that the rug had been pulled from under my feet and through my sessions have come to realise that though the rug was yanked away, there was still solid ground beneath it. </a:t>
            </a:r>
          </a:p>
          <a:p>
            <a:pPr algn="just"/>
            <a:r>
              <a:rPr lang="en-GB" sz="2400" cap="none" dirty="0">
                <a:solidFill>
                  <a:srgbClr val="003054"/>
                </a:solidFill>
              </a:rPr>
              <a:t>I have moved from a place of fear and confusion to a new place of confidence in my ‘new normal’. The last few years have been painfully transformational and this counselling experience has helped me to see and embrace the transformation.   This has been a safe place to express myself and see that I can trust again.</a:t>
            </a:r>
          </a:p>
          <a:p>
            <a:pPr algn="r"/>
            <a:r>
              <a:rPr lang="en-GB" sz="2400" dirty="0">
                <a:solidFill>
                  <a:srgbClr val="003054"/>
                </a:solidFill>
              </a:rPr>
              <a:t>	2014</a:t>
            </a:r>
          </a:p>
          <a:p>
            <a:endParaRPr lang="en-GB" dirty="0"/>
          </a:p>
        </p:txBody>
      </p:sp>
      <p:sp>
        <p:nvSpPr>
          <p:cNvPr id="5" name="Slide Number Placeholder 4"/>
          <p:cNvSpPr>
            <a:spLocks noGrp="1"/>
          </p:cNvSpPr>
          <p:nvPr>
            <p:ph type="sldNum" sz="quarter" idx="20"/>
          </p:nvPr>
        </p:nvSpPr>
        <p:spPr/>
        <p:txBody>
          <a:bodyPr/>
          <a:lstStyle/>
          <a:p>
            <a:fld id="{CD0C86CC-840F-492F-955F-FEF1B4609D5F}" type="slidenum">
              <a:rPr lang="en-US" altLang="en-US" smtClean="0"/>
              <a:pPr/>
              <a:t>34</a:t>
            </a:fld>
            <a:endParaRPr lang="en-US" altLang="en-US"/>
          </a:p>
        </p:txBody>
      </p:sp>
      <p:sp>
        <p:nvSpPr>
          <p:cNvPr id="7" name="Title 5"/>
          <p:cNvSpPr txBox="1">
            <a:spLocks/>
          </p:cNvSpPr>
          <p:nvPr/>
        </p:nvSpPr>
        <p:spPr>
          <a:xfrm>
            <a:off x="965200" y="609601"/>
            <a:ext cx="3996267" cy="863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GB" sz="3200" b="1" dirty="0" smtClean="0">
                <a:solidFill>
                  <a:srgbClr val="003054"/>
                </a:solidFill>
              </a:rPr>
              <a:t>Client Comments:</a:t>
            </a:r>
            <a:endParaRPr lang="en-GB" sz="3200" b="1" dirty="0">
              <a:solidFill>
                <a:srgbClr val="003054"/>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275785940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D0C86CC-840F-492F-955F-FEF1B4609D5F}" type="slidenum">
              <a:rPr lang="en-US" altLang="en-US" smtClean="0"/>
              <a:pPr/>
              <a:t>35</a:t>
            </a:fld>
            <a:endParaRPr lang="en-US" altLang="en-US"/>
          </a:p>
        </p:txBody>
      </p:sp>
      <p:sp>
        <p:nvSpPr>
          <p:cNvPr id="7" name="Rectangle 6"/>
          <p:cNvSpPr/>
          <p:nvPr/>
        </p:nvSpPr>
        <p:spPr>
          <a:xfrm>
            <a:off x="1236133" y="1642533"/>
            <a:ext cx="10375298" cy="5078313"/>
          </a:xfrm>
          <a:prstGeom prst="rect">
            <a:avLst/>
          </a:prstGeom>
        </p:spPr>
        <p:txBody>
          <a:bodyPr wrap="square">
            <a:spAutoFit/>
          </a:bodyPr>
          <a:lstStyle/>
          <a:p>
            <a:pPr algn="just"/>
            <a:r>
              <a:rPr lang="en-GB" sz="2400" dirty="0" smtClean="0">
                <a:solidFill>
                  <a:srgbClr val="003054"/>
                </a:solidFill>
              </a:rPr>
              <a:t>My thanks to (the counsellor)  who has helped me to return to being myself as my family remember me. I arrived here feeling that I was overwhelmed by life and now feel that I can deal with the world again.</a:t>
            </a:r>
          </a:p>
          <a:p>
            <a:pPr algn="r"/>
            <a:r>
              <a:rPr lang="en-GB" sz="2400" dirty="0" smtClean="0">
                <a:solidFill>
                  <a:srgbClr val="003054"/>
                </a:solidFill>
              </a:rPr>
              <a:t>2014</a:t>
            </a:r>
          </a:p>
          <a:p>
            <a:pPr algn="just"/>
            <a:endParaRPr lang="en-GB" sz="2400" dirty="0" smtClean="0">
              <a:solidFill>
                <a:srgbClr val="003054"/>
              </a:solidFill>
            </a:endParaRPr>
          </a:p>
          <a:p>
            <a:pPr algn="just"/>
            <a:r>
              <a:rPr lang="en-GB" sz="2400" dirty="0" smtClean="0">
                <a:solidFill>
                  <a:srgbClr val="003054"/>
                </a:solidFill>
              </a:rPr>
              <a:t>When I started this process six months ago I was in a difficult place. It’s been a challenging but extremely positive time, looking deeply at my worries, my past and my present circumstances. I understand far more about myself due to the work I have done with my counsellor. I am now in a good position to move on successfully with my life and make the most of what I have. Thanks to all at Carrs Lane. It’s been great!</a:t>
            </a:r>
          </a:p>
          <a:p>
            <a:pPr algn="r"/>
            <a:r>
              <a:rPr lang="en-GB" sz="2400" dirty="0" smtClean="0">
                <a:solidFill>
                  <a:srgbClr val="003054"/>
                </a:solidFill>
              </a:rPr>
              <a:t>2016</a:t>
            </a:r>
          </a:p>
          <a:p>
            <a:endParaRPr lang="en-GB" dirty="0" smtClean="0"/>
          </a:p>
          <a:p>
            <a:endParaRPr lang="en-GB" dirty="0" smtClean="0"/>
          </a:p>
        </p:txBody>
      </p:sp>
      <p:sp>
        <p:nvSpPr>
          <p:cNvPr id="4" name="Title 5"/>
          <p:cNvSpPr txBox="1">
            <a:spLocks/>
          </p:cNvSpPr>
          <p:nvPr/>
        </p:nvSpPr>
        <p:spPr>
          <a:xfrm>
            <a:off x="965200" y="609601"/>
            <a:ext cx="3996267" cy="863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GB" sz="3200" b="1" dirty="0" smtClean="0">
                <a:solidFill>
                  <a:srgbClr val="003054"/>
                </a:solidFill>
              </a:rPr>
              <a:t>Client Comments:</a:t>
            </a:r>
            <a:endParaRPr lang="en-GB" sz="3200" b="1" dirty="0">
              <a:solidFill>
                <a:srgbClr val="003054"/>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301549394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D0C86CC-840F-492F-955F-FEF1B4609D5F}" type="slidenum">
              <a:rPr lang="en-US" altLang="en-US" smtClean="0"/>
              <a:pPr/>
              <a:t>36</a:t>
            </a:fld>
            <a:endParaRPr lang="en-US" altLang="en-US"/>
          </a:p>
        </p:txBody>
      </p:sp>
      <p:sp>
        <p:nvSpPr>
          <p:cNvPr id="7" name="Rectangle 6"/>
          <p:cNvSpPr/>
          <p:nvPr/>
        </p:nvSpPr>
        <p:spPr>
          <a:xfrm>
            <a:off x="1016003" y="1684376"/>
            <a:ext cx="10595428" cy="4154984"/>
          </a:xfrm>
          <a:prstGeom prst="rect">
            <a:avLst/>
          </a:prstGeom>
        </p:spPr>
        <p:txBody>
          <a:bodyPr wrap="square">
            <a:spAutoFit/>
          </a:bodyPr>
          <a:lstStyle/>
          <a:p>
            <a:pPr algn="just"/>
            <a:r>
              <a:rPr lang="en-GB" sz="2400" dirty="0" smtClean="0">
                <a:solidFill>
                  <a:srgbClr val="003054"/>
                </a:solidFill>
              </a:rPr>
              <a:t>When I started my counselling I thought I would not make it to week 2 as I thought it was a waste of time… I was wrong. (My counsellor) was very helpful in allowing me to open up and talk about my past. Being able to talk about everything in a safe and calm environment was so good. I feel I have found myself again. Thank you for listening and supporting me... </a:t>
            </a:r>
          </a:p>
          <a:p>
            <a:pPr algn="r"/>
            <a:r>
              <a:rPr lang="en-GB" sz="2400" dirty="0" smtClean="0">
                <a:solidFill>
                  <a:srgbClr val="003054"/>
                </a:solidFill>
              </a:rPr>
              <a:t>2016</a:t>
            </a:r>
          </a:p>
          <a:p>
            <a:pPr algn="r"/>
            <a:endParaRPr lang="en-GB" sz="3200" dirty="0">
              <a:solidFill>
                <a:srgbClr val="003054"/>
              </a:solidFill>
            </a:endParaRPr>
          </a:p>
          <a:p>
            <a:pPr algn="just"/>
            <a:r>
              <a:rPr lang="en-GB" sz="2400" dirty="0">
                <a:solidFill>
                  <a:srgbClr val="003054"/>
                </a:solidFill>
              </a:rPr>
              <a:t>This is the best thing I’ve done - it’s changed my life for the better! </a:t>
            </a:r>
          </a:p>
          <a:p>
            <a:pPr algn="r"/>
            <a:r>
              <a:rPr lang="en-GB" sz="2400" dirty="0">
                <a:solidFill>
                  <a:srgbClr val="003054"/>
                </a:solidFill>
              </a:rPr>
              <a:t>2016</a:t>
            </a:r>
          </a:p>
          <a:p>
            <a:pPr algn="r"/>
            <a:endParaRPr lang="en-GB" sz="3200" dirty="0">
              <a:solidFill>
                <a:srgbClr val="003054"/>
              </a:solidFill>
            </a:endParaRPr>
          </a:p>
        </p:txBody>
      </p:sp>
      <p:sp>
        <p:nvSpPr>
          <p:cNvPr id="4" name="Title 5"/>
          <p:cNvSpPr txBox="1">
            <a:spLocks/>
          </p:cNvSpPr>
          <p:nvPr/>
        </p:nvSpPr>
        <p:spPr>
          <a:xfrm>
            <a:off x="626530" y="609601"/>
            <a:ext cx="3996267" cy="863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GB" sz="3200" b="1" dirty="0" smtClean="0">
                <a:solidFill>
                  <a:srgbClr val="003054"/>
                </a:solidFill>
              </a:rPr>
              <a:t>Client Comments:</a:t>
            </a:r>
            <a:endParaRPr lang="en-GB" sz="3200" b="1" dirty="0">
              <a:solidFill>
                <a:srgbClr val="003054"/>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109394741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EA9EC6-9566-4C3B-9AF1-4DD36BB9FDDE}" type="slidenum">
              <a:rPr lang="en-US" altLang="en-US">
                <a:latin typeface="Tw Cen MT" panose="020B0602020104020603" pitchFamily="34" charset="0"/>
              </a:rPr>
              <a:pPr/>
              <a:t>37</a:t>
            </a:fld>
            <a:endParaRPr lang="en-US" altLang="en-US">
              <a:latin typeface="Tw Cen MT" panose="020B0602020104020603" pitchFamily="34" charset="0"/>
            </a:endParaRPr>
          </a:p>
        </p:txBody>
      </p:sp>
      <p:sp>
        <p:nvSpPr>
          <p:cNvPr id="53250" name="Rectangle 2"/>
          <p:cNvSpPr>
            <a:spLocks noChangeArrowheads="1"/>
          </p:cNvSpPr>
          <p:nvPr/>
        </p:nvSpPr>
        <p:spPr bwMode="auto">
          <a:xfrm>
            <a:off x="1206501" y="-171450"/>
            <a:ext cx="20073939"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p>
        </p:txBody>
      </p:sp>
      <p:sp>
        <p:nvSpPr>
          <p:cNvPr id="53251" name="Rectangle 4"/>
          <p:cNvSpPr>
            <a:spLocks noChangeArrowheads="1"/>
          </p:cNvSpPr>
          <p:nvPr/>
        </p:nvSpPr>
        <p:spPr bwMode="auto">
          <a:xfrm>
            <a:off x="1736728" y="-263525"/>
            <a:ext cx="167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p>
        </p:txBody>
      </p:sp>
      <p:sp>
        <p:nvSpPr>
          <p:cNvPr id="2" name="Rectangle 1"/>
          <p:cNvSpPr/>
          <p:nvPr/>
        </p:nvSpPr>
        <p:spPr>
          <a:xfrm>
            <a:off x="1020263" y="1442223"/>
            <a:ext cx="10493828" cy="4832092"/>
          </a:xfrm>
          <a:prstGeom prst="rect">
            <a:avLst/>
          </a:prstGeom>
        </p:spPr>
        <p:txBody>
          <a:bodyPr wrap="square">
            <a:spAutoFit/>
          </a:bodyPr>
          <a:lstStyle/>
          <a:p>
            <a:pPr algn="just"/>
            <a:r>
              <a:rPr lang="en-GB" sz="2400" dirty="0" smtClean="0">
                <a:solidFill>
                  <a:srgbClr val="003054"/>
                </a:solidFill>
              </a:rPr>
              <a:t>My counselling with (my counsellor) has turned my life around. It’s my last session today - she has helped me work through no end of issues, which I will be eternally grateful for. At the start six months ago I was a complete wreck emotionally and physically, but (my counsellor) has supported  and walked with me through some extremely tough stuff, and I now feel I can live my life instead of just existing I will miss our sessions but with my counsellor’s help and encouragement and many tissues for my endless tears, I think I can now walk on my own. So, I’d like to say a huge THANK YOU both to (my counsellor) and Carrs Lane Counselling Centre for providing such a great source of help and support for people like me, without which we would be lost. It is one of the best experiences of my life so far.  </a:t>
            </a:r>
          </a:p>
          <a:p>
            <a:pPr algn="r"/>
            <a:r>
              <a:rPr lang="en-GB" sz="2000" dirty="0" smtClean="0">
                <a:solidFill>
                  <a:srgbClr val="003054"/>
                </a:solidFill>
              </a:rPr>
              <a:t>2016</a:t>
            </a:r>
            <a:endParaRPr lang="en-GB" sz="2000" dirty="0">
              <a:solidFill>
                <a:srgbClr val="003054"/>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
        <p:nvSpPr>
          <p:cNvPr id="7" name="Title 5"/>
          <p:cNvSpPr txBox="1">
            <a:spLocks/>
          </p:cNvSpPr>
          <p:nvPr/>
        </p:nvSpPr>
        <p:spPr>
          <a:xfrm>
            <a:off x="617950" y="609601"/>
            <a:ext cx="3996267" cy="863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GB" sz="3200" b="1" dirty="0" smtClean="0">
                <a:solidFill>
                  <a:srgbClr val="003054"/>
                </a:solidFill>
              </a:rPr>
              <a:t>Client Comments:</a:t>
            </a:r>
            <a:endParaRPr lang="en-GB" sz="3200" b="1" dirty="0">
              <a:solidFill>
                <a:srgbClr val="003054"/>
              </a:solidFill>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7E0AD3-15BF-4147-9937-A70A007DF3AE}" type="slidenum">
              <a:rPr lang="en-US" altLang="en-US" smtClean="0"/>
              <a:pPr/>
              <a:t>38</a:t>
            </a:fld>
            <a:endParaRPr lang="en-US" altLang="en-US"/>
          </a:p>
        </p:txBody>
      </p:sp>
      <p:sp>
        <p:nvSpPr>
          <p:cNvPr id="6" name="Rectangle 5"/>
          <p:cNvSpPr/>
          <p:nvPr/>
        </p:nvSpPr>
        <p:spPr>
          <a:xfrm>
            <a:off x="1364347" y="1371446"/>
            <a:ext cx="9913257" cy="4401205"/>
          </a:xfrm>
          <a:prstGeom prst="rect">
            <a:avLst/>
          </a:prstGeom>
        </p:spPr>
        <p:txBody>
          <a:bodyPr wrap="square">
            <a:spAutoFit/>
          </a:bodyPr>
          <a:lstStyle/>
          <a:p>
            <a:pPr algn="just"/>
            <a:r>
              <a:rPr lang="en-GB" sz="2000" dirty="0" smtClean="0">
                <a:solidFill>
                  <a:srgbClr val="003054"/>
                </a:solidFill>
              </a:rPr>
              <a:t>I went through a truly devastating series of life events in 2015, including the break up of my relationship and the death of my father. The conversations I have had with (my counsellor) have been extremely valuable to me as they have helped me put life’s events into perspective and to overcome the shock I felt during that time. </a:t>
            </a:r>
          </a:p>
          <a:p>
            <a:pPr algn="just"/>
            <a:endParaRPr lang="en-GB" sz="2000" dirty="0" smtClean="0">
              <a:solidFill>
                <a:srgbClr val="003054"/>
              </a:solidFill>
            </a:endParaRPr>
          </a:p>
          <a:p>
            <a:pPr algn="just"/>
            <a:r>
              <a:rPr lang="en-GB" sz="2000" dirty="0" smtClean="0">
                <a:solidFill>
                  <a:srgbClr val="003054"/>
                </a:solidFill>
              </a:rPr>
              <a:t>The patience and neutrality of a counsellor allowed me to put my thoughts in order and to air my deepest fears about my own weaknesses and sense of failure. (My counsellor) made me realise my feelings and reactions were normal and not weak and that I would be able to come to terms with them and find peace of mind in time. </a:t>
            </a:r>
          </a:p>
          <a:p>
            <a:pPr algn="just"/>
            <a:r>
              <a:rPr lang="en-GB" sz="2000" dirty="0" smtClean="0">
                <a:solidFill>
                  <a:srgbClr val="003054"/>
                </a:solidFill>
              </a:rPr>
              <a:t>I would strongly recommend some kind of counselling or talking therapy to anyone I know who was feeling as low as I was. I am extremely grateful to Carrs Lane Counselling Centre and hope that such a valuable resource is never lost. Such help is hard to find as it is and it truly makes a huge difference. Thank you very much. </a:t>
            </a:r>
          </a:p>
          <a:p>
            <a:pPr algn="r"/>
            <a:r>
              <a:rPr lang="en-GB" sz="2000" dirty="0" smtClean="0">
                <a:solidFill>
                  <a:srgbClr val="003054"/>
                </a:solidFill>
              </a:rPr>
              <a:t>2017</a:t>
            </a:r>
            <a:endParaRPr lang="en-GB" sz="2000" dirty="0">
              <a:solidFill>
                <a:srgbClr val="003054"/>
              </a:solidFill>
            </a:endParaRPr>
          </a:p>
        </p:txBody>
      </p:sp>
      <p:sp>
        <p:nvSpPr>
          <p:cNvPr id="4" name="Title 5"/>
          <p:cNvSpPr txBox="1">
            <a:spLocks/>
          </p:cNvSpPr>
          <p:nvPr/>
        </p:nvSpPr>
        <p:spPr>
          <a:xfrm>
            <a:off x="965200" y="609601"/>
            <a:ext cx="3996267" cy="863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GB" sz="3200" b="1" dirty="0" smtClean="0">
                <a:solidFill>
                  <a:srgbClr val="003054"/>
                </a:solidFill>
              </a:rPr>
              <a:t>Client Comments:</a:t>
            </a:r>
            <a:endParaRPr lang="en-GB" sz="3200" b="1" dirty="0">
              <a:solidFill>
                <a:srgbClr val="003054"/>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extLst>
      <p:ext uri="{BB962C8B-B14F-4D97-AF65-F5344CB8AC3E}">
        <p14:creationId xmlns:p14="http://schemas.microsoft.com/office/powerpoint/2010/main" val="305775946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C70D73-D710-4E85-A51E-20C531B80AE7}" type="slidenum">
              <a:rPr lang="en-US" altLang="en-US">
                <a:latin typeface="Tw Cen MT" panose="020B0602020104020603" pitchFamily="34" charset="0"/>
              </a:rPr>
              <a:pPr/>
              <a:t>39</a:t>
            </a:fld>
            <a:endParaRPr lang="en-US" altLang="en-US" dirty="0">
              <a:latin typeface="Tw Cen MT" panose="020B0602020104020603" pitchFamily="34" charset="0"/>
            </a:endParaRPr>
          </a:p>
        </p:txBody>
      </p:sp>
      <p:sp>
        <p:nvSpPr>
          <p:cNvPr id="54274" name="Rectangle 2"/>
          <p:cNvSpPr>
            <a:spLocks noChangeArrowheads="1"/>
          </p:cNvSpPr>
          <p:nvPr/>
        </p:nvSpPr>
        <p:spPr bwMode="auto">
          <a:xfrm>
            <a:off x="966788" y="258764"/>
            <a:ext cx="15732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p>
        </p:txBody>
      </p:sp>
      <p:sp>
        <p:nvSpPr>
          <p:cNvPr id="2" name="Rectangle 1"/>
          <p:cNvSpPr/>
          <p:nvPr/>
        </p:nvSpPr>
        <p:spPr>
          <a:xfrm>
            <a:off x="2984939" y="2737797"/>
            <a:ext cx="6096000" cy="1323439"/>
          </a:xfrm>
          <a:prstGeom prst="rect">
            <a:avLst/>
          </a:prstGeom>
        </p:spPr>
        <p:txBody>
          <a:bodyPr>
            <a:spAutoFit/>
          </a:bodyPr>
          <a:lstStyle/>
          <a:p>
            <a:pPr algn="ctr"/>
            <a:r>
              <a:rPr lang="en-GB" sz="4000" dirty="0" smtClean="0">
                <a:solidFill>
                  <a:srgbClr val="003054"/>
                </a:solidFill>
              </a:rPr>
              <a:t>We hope you enjoyed our presentation.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7014" y="1106366"/>
            <a:ext cx="3371850" cy="14097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909A67-7BAE-42AB-9D2D-E2A4160280A5}" type="slidenum">
              <a:rPr lang="en-US" altLang="en-US">
                <a:latin typeface="Tw Cen MT" panose="020B0602020104020603" pitchFamily="34" charset="0"/>
              </a:rPr>
              <a:pPr/>
              <a:t>4</a:t>
            </a:fld>
            <a:endParaRPr lang="en-US" altLang="en-US">
              <a:latin typeface="Tw Cen MT" panose="020B0602020104020603" pitchFamily="34" charset="0"/>
            </a:endParaRPr>
          </a:p>
        </p:txBody>
      </p:sp>
      <p:sp>
        <p:nvSpPr>
          <p:cNvPr id="2" name="Title 1"/>
          <p:cNvSpPr>
            <a:spLocks noGrp="1"/>
          </p:cNvSpPr>
          <p:nvPr>
            <p:ph type="title" idx="4294967295"/>
          </p:nvPr>
        </p:nvSpPr>
        <p:spPr>
          <a:xfrm>
            <a:off x="753533" y="1845733"/>
            <a:ext cx="10524067" cy="3505200"/>
          </a:xfrm>
          <a:solidFill>
            <a:schemeClr val="tx2">
              <a:lumMod val="20000"/>
              <a:lumOff val="80000"/>
            </a:schemeClr>
          </a:solidFill>
        </p:spPr>
        <p:style>
          <a:lnRef idx="1">
            <a:schemeClr val="accent4"/>
          </a:lnRef>
          <a:fillRef idx="2">
            <a:schemeClr val="accent4"/>
          </a:fillRef>
          <a:effectRef idx="1">
            <a:schemeClr val="accent4"/>
          </a:effectRef>
          <a:fontRef idx="minor">
            <a:schemeClr val="dk1"/>
          </a:fontRef>
        </p:style>
        <p:txBody>
          <a:bodyPr>
            <a:normAutofit/>
          </a:bodyPr>
          <a:lstStyle/>
          <a:p>
            <a:pPr eaLnBrk="1" hangingPunct="1">
              <a:defRPr/>
            </a:pPr>
            <a:r>
              <a:rPr lang="en-GB" cap="none" dirty="0" smtClean="0">
                <a:ln w="0"/>
                <a:solidFill>
                  <a:srgbClr val="003054"/>
                </a:solidFill>
                <a:effectLst>
                  <a:outerShdw blurRad="38100" dist="19050" dir="2700000" algn="tl" rotWithShape="0">
                    <a:schemeClr val="dk1">
                      <a:alpha val="40000"/>
                    </a:schemeClr>
                  </a:outerShdw>
                </a:effectLst>
              </a:rPr>
              <a:t>Who Are We?</a:t>
            </a:r>
            <a:br>
              <a:rPr lang="en-GB" cap="none" dirty="0" smtClean="0">
                <a:ln w="0"/>
                <a:solidFill>
                  <a:srgbClr val="003054"/>
                </a:solidFill>
                <a:effectLst>
                  <a:outerShdw blurRad="38100" dist="19050" dir="2700000" algn="tl" rotWithShape="0">
                    <a:schemeClr val="dk1">
                      <a:alpha val="40000"/>
                    </a:schemeClr>
                  </a:outerShdw>
                </a:effectLst>
              </a:rPr>
            </a:br>
            <a:r>
              <a:rPr lang="en-GB" cap="none" dirty="0">
                <a:ln w="0"/>
                <a:solidFill>
                  <a:srgbClr val="003054"/>
                </a:solidFill>
                <a:effectLst>
                  <a:outerShdw blurRad="38100" dist="19050" dir="2700000" algn="tl" rotWithShape="0">
                    <a:schemeClr val="dk1">
                      <a:alpha val="40000"/>
                    </a:schemeClr>
                  </a:outerShdw>
                </a:effectLst>
              </a:rPr>
              <a:t/>
            </a:r>
            <a:br>
              <a:rPr lang="en-GB" cap="none" dirty="0">
                <a:ln w="0"/>
                <a:solidFill>
                  <a:srgbClr val="003054"/>
                </a:solidFill>
                <a:effectLst>
                  <a:outerShdw blurRad="38100" dist="19050" dir="2700000" algn="tl" rotWithShape="0">
                    <a:schemeClr val="dk1">
                      <a:alpha val="40000"/>
                    </a:schemeClr>
                  </a:outerShdw>
                </a:effectLst>
              </a:rPr>
            </a:br>
            <a:r>
              <a:rPr lang="en-GB" sz="2400" cap="none" dirty="0">
                <a:ln w="0"/>
                <a:solidFill>
                  <a:srgbClr val="003054"/>
                </a:solidFill>
                <a:effectLst>
                  <a:outerShdw blurRad="38100" dist="19050" dir="2700000" algn="tl" rotWithShape="0">
                    <a:schemeClr val="dk1">
                      <a:alpha val="40000"/>
                    </a:schemeClr>
                  </a:outerShdw>
                </a:effectLst>
              </a:rPr>
              <a:t>We are a counselling centre in the heart of Birmingham that is dedicated to providing a </a:t>
            </a:r>
            <a:r>
              <a:rPr lang="en-GB" sz="2400" cap="none" dirty="0" smtClean="0">
                <a:ln w="0"/>
                <a:solidFill>
                  <a:srgbClr val="003054"/>
                </a:solidFill>
                <a:effectLst>
                  <a:outerShdw blurRad="38100" dist="19050" dir="2700000" algn="tl" rotWithShape="0">
                    <a:schemeClr val="dk1">
                      <a:alpha val="40000"/>
                    </a:schemeClr>
                  </a:outerShdw>
                </a:effectLst>
              </a:rPr>
              <a:t>low-cost, first class </a:t>
            </a:r>
            <a:r>
              <a:rPr lang="en-GB" sz="2400" cap="none" dirty="0">
                <a:ln w="0"/>
                <a:solidFill>
                  <a:srgbClr val="003054"/>
                </a:solidFill>
                <a:effectLst>
                  <a:outerShdw blurRad="38100" dist="19050" dir="2700000" algn="tl" rotWithShape="0">
                    <a:schemeClr val="dk1">
                      <a:alpha val="40000"/>
                    </a:schemeClr>
                  </a:outerShdw>
                </a:effectLst>
              </a:rPr>
              <a:t>counselling service to adults right across the wider West Midlands conurbation. We have been helping the people of our region for 50 years and we can assist with a diverse range of issues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4080" y="0"/>
            <a:ext cx="3371850" cy="14097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A5D68F4-0506-4D08-828A-284E66992D7C}" type="slidenum">
              <a:rPr lang="en-US" altLang="en-US">
                <a:latin typeface="Tw Cen MT" panose="020B0602020104020603" pitchFamily="34" charset="0"/>
              </a:rPr>
              <a:pPr/>
              <a:t>5</a:t>
            </a:fld>
            <a:endParaRPr lang="en-US" altLang="en-US">
              <a:latin typeface="Tw Cen MT" panose="020B0602020104020603" pitchFamily="34" charset="0"/>
            </a:endParaRPr>
          </a:p>
        </p:txBody>
      </p:sp>
      <p:sp>
        <p:nvSpPr>
          <p:cNvPr id="2" name="Title 1"/>
          <p:cNvSpPr>
            <a:spLocks noGrp="1"/>
          </p:cNvSpPr>
          <p:nvPr>
            <p:ph type="title" idx="4294967295"/>
          </p:nvPr>
        </p:nvSpPr>
        <p:spPr>
          <a:xfrm>
            <a:off x="812801" y="1710267"/>
            <a:ext cx="10363200" cy="2506134"/>
          </a:xfrm>
          <a:solidFill>
            <a:schemeClr val="tx2">
              <a:lumMod val="20000"/>
              <a:lumOff val="80000"/>
            </a:schemeClr>
          </a:solidFill>
        </p:spPr>
        <p:style>
          <a:lnRef idx="1">
            <a:schemeClr val="accent4"/>
          </a:lnRef>
          <a:fillRef idx="3">
            <a:schemeClr val="accent4"/>
          </a:fillRef>
          <a:effectRef idx="2">
            <a:schemeClr val="accent4"/>
          </a:effectRef>
          <a:fontRef idx="minor">
            <a:schemeClr val="lt1"/>
          </a:fontRef>
        </p:style>
        <p:txBody>
          <a:bodyPr/>
          <a:lstStyle/>
          <a:p>
            <a:pPr eaLnBrk="1" hangingPunct="1">
              <a:defRPr/>
            </a:pPr>
            <a:r>
              <a:rPr lang="en-GB" dirty="0" smtClean="0">
                <a:solidFill>
                  <a:srgbClr val="003054"/>
                </a:solidFill>
              </a:rPr>
              <a:t>What Do We Offer?</a:t>
            </a:r>
            <a:br>
              <a:rPr lang="en-GB" dirty="0" smtClean="0">
                <a:solidFill>
                  <a:srgbClr val="003054"/>
                </a:solidFill>
              </a:rPr>
            </a:br>
            <a:r>
              <a:rPr lang="en-GB" dirty="0" smtClean="0">
                <a:solidFill>
                  <a:srgbClr val="003054"/>
                </a:solidFill>
              </a:rPr>
              <a:t/>
            </a:r>
            <a:br>
              <a:rPr lang="en-GB" dirty="0" smtClean="0">
                <a:solidFill>
                  <a:srgbClr val="003054"/>
                </a:solidFill>
              </a:rPr>
            </a:br>
            <a:r>
              <a:rPr lang="en-GB" sz="2200" dirty="0" smtClean="0">
                <a:solidFill>
                  <a:srgbClr val="003054"/>
                </a:solidFill>
              </a:rPr>
              <a:t>We </a:t>
            </a:r>
            <a:r>
              <a:rPr lang="en-GB" sz="2200" dirty="0">
                <a:solidFill>
                  <a:srgbClr val="003054"/>
                </a:solidFill>
              </a:rPr>
              <a:t>offer a range of therapy options such as individual counselling and relationships counselling.   Our counselling service is accredited by the British Association for Counselling &amp; Psychotherapy (BACP)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9547" y="0"/>
            <a:ext cx="3371850" cy="14097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8932" y="4510827"/>
            <a:ext cx="5028411" cy="12126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bwMode="auto">
          <a:xfrm>
            <a:off x="914400" y="619126"/>
            <a:ext cx="10363200" cy="2265363"/>
          </a:xfrm>
        </p:spPr>
        <p:txBody>
          <a:bodyPr wrap="square" numCol="1" anchorCtr="0" compatLnSpc="1">
            <a:prstTxWarp prst="textNoShape">
              <a:avLst/>
            </a:prstTxWarp>
          </a:bodyPr>
          <a:lstStyle/>
          <a:p>
            <a:pPr eaLnBrk="1" hangingPunct="1"/>
            <a:r>
              <a:rPr lang="en-GB" altLang="en-US" b="1" cap="none" dirty="0" smtClean="0">
                <a:solidFill>
                  <a:srgbClr val="003054"/>
                </a:solidFill>
                <a:latin typeface="Arial" panose="020B0604020202020204" pitchFamily="34" charset="0"/>
                <a:cs typeface="Arial" panose="020B0604020202020204" pitchFamily="34" charset="0"/>
              </a:rPr>
              <a:t>Carrs Lane Counselling Centre’s Aims, Visions, Behaviours and Values</a:t>
            </a:r>
          </a:p>
        </p:txBody>
      </p:sp>
      <p:sp>
        <p:nvSpPr>
          <p:cNvPr id="27650" name="Content Placeholder 2"/>
          <p:cNvSpPr>
            <a:spLocks noGrp="1"/>
          </p:cNvSpPr>
          <p:nvPr>
            <p:ph idx="1"/>
          </p:nvPr>
        </p:nvSpPr>
        <p:spPr bwMode="auto">
          <a:xfrm>
            <a:off x="914400" y="2884488"/>
            <a:ext cx="10363200" cy="2906712"/>
          </a:xfrm>
        </p:spPr>
        <p:txBody>
          <a:bodyPr wrap="square" numCol="1" anchor="t" anchorCtr="0" compatLnSpc="1">
            <a:prstTxWarp prst="textNoShape">
              <a:avLst/>
            </a:prstTxWarp>
            <a:normAutofit fontScale="85000" lnSpcReduction="10000"/>
          </a:bodyPr>
          <a:lstStyle/>
          <a:p>
            <a:pPr eaLnBrk="1" hangingPunct="1"/>
            <a:r>
              <a:rPr lang="en-GB" altLang="en-US" b="1" cap="none" dirty="0" smtClean="0">
                <a:solidFill>
                  <a:srgbClr val="003054"/>
                </a:solidFill>
                <a:latin typeface="Arial" panose="020B0604020202020204" pitchFamily="34" charset="0"/>
              </a:rPr>
              <a:t>Carrs Lane Counselling Centre provides a professional, confidential and non-judgemental counselling service for those experiencing difficulties in their lives.</a:t>
            </a:r>
          </a:p>
          <a:p>
            <a:pPr eaLnBrk="1" hangingPunct="1"/>
            <a:endParaRPr lang="en-GB" altLang="en-US" b="1" cap="none" dirty="0" smtClean="0">
              <a:solidFill>
                <a:srgbClr val="003054"/>
              </a:solidFill>
              <a:latin typeface="Arial" panose="020B0604020202020204" pitchFamily="34" charset="0"/>
            </a:endParaRPr>
          </a:p>
          <a:p>
            <a:pPr eaLnBrk="1" hangingPunct="1"/>
            <a:r>
              <a:rPr lang="en-GB" altLang="en-US" b="1" cap="none" dirty="0" smtClean="0">
                <a:solidFill>
                  <a:srgbClr val="003054"/>
                </a:solidFill>
                <a:latin typeface="Arial" panose="020B0604020202020204" pitchFamily="34" charset="0"/>
              </a:rPr>
              <a:t>It is a service underpinned by Carl Rogers’ Person Centred Theory providing counselling to the people of Birmingham. </a:t>
            </a:r>
          </a:p>
        </p:txBody>
      </p:sp>
      <p:sp>
        <p:nvSpPr>
          <p:cNvPr id="276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875829-6E71-453F-80E6-4053524342E0}" type="slidenum">
              <a:rPr lang="en-US" altLang="en-US">
                <a:latin typeface="Tw Cen MT" panose="020B0602020104020603" pitchFamily="34" charset="0"/>
              </a:rPr>
              <a:pPr/>
              <a:t>6</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bwMode="auto"/>
        <p:txBody>
          <a:bodyPr wrap="square" numCol="1" anchorCtr="0" compatLnSpc="1">
            <a:prstTxWarp prst="textNoShape">
              <a:avLst/>
            </a:prstTxWarp>
          </a:bodyPr>
          <a:lstStyle/>
          <a:p>
            <a:pPr eaLnBrk="1" hangingPunct="1"/>
            <a:r>
              <a:rPr lang="en-GB" altLang="en-US" b="1" cap="none" dirty="0" smtClean="0">
                <a:solidFill>
                  <a:srgbClr val="003054"/>
                </a:solidFill>
                <a:latin typeface="Arial" panose="020B0604020202020204" pitchFamily="34" charset="0"/>
                <a:cs typeface="Arial" panose="020B0604020202020204" pitchFamily="34" charset="0"/>
              </a:rPr>
              <a:t>Vision and Aims</a:t>
            </a:r>
          </a:p>
        </p:txBody>
      </p:sp>
      <p:sp>
        <p:nvSpPr>
          <p:cNvPr id="3" name="Content Placeholder 2"/>
          <p:cNvSpPr>
            <a:spLocks noGrp="1"/>
          </p:cNvSpPr>
          <p:nvPr>
            <p:ph idx="1"/>
          </p:nvPr>
        </p:nvSpPr>
        <p:spPr/>
        <p:txBody>
          <a:bodyPr>
            <a:normAutofit fontScale="85000" lnSpcReduction="10000"/>
          </a:bodyPr>
          <a:lstStyle/>
          <a:p>
            <a:pPr marL="0" indent="0" eaLnBrk="1" hangingPunct="1">
              <a:buFont typeface="Arial" panose="020B0604020202020204" pitchFamily="34" charset="0"/>
              <a:buNone/>
              <a:defRPr/>
            </a:pPr>
            <a:endParaRPr lang="en-GB" dirty="0" smtClean="0"/>
          </a:p>
          <a:p>
            <a:pPr marL="228594" indent="-228594" eaLnBrk="1" hangingPunct="1">
              <a:defRPr/>
            </a:pPr>
            <a:r>
              <a:rPr lang="en-GB" b="1" cap="none" dirty="0" smtClean="0">
                <a:solidFill>
                  <a:srgbClr val="003054"/>
                </a:solidFill>
                <a:latin typeface="Arial" panose="020B0604020202020204" pitchFamily="34" charset="0"/>
                <a:cs typeface="Arial" panose="020B0604020202020204" pitchFamily="34" charset="0"/>
              </a:rPr>
              <a:t>We are a registered charity that is supported by professionally trained counsellors who volunteer their time and expertise to help clients because they really care.</a:t>
            </a:r>
          </a:p>
          <a:p>
            <a:pPr marL="0" indent="0" eaLnBrk="1" hangingPunct="1">
              <a:buFont typeface="Arial" panose="020B0604020202020204" pitchFamily="34" charset="0"/>
              <a:buNone/>
              <a:defRPr/>
            </a:pPr>
            <a:endParaRPr lang="en-GB" b="1" cap="none" dirty="0" smtClean="0">
              <a:solidFill>
                <a:srgbClr val="003054"/>
              </a:solidFill>
              <a:latin typeface="Arial" panose="020B0604020202020204" pitchFamily="34" charset="0"/>
              <a:cs typeface="Arial" panose="020B0604020202020204" pitchFamily="34" charset="0"/>
            </a:endParaRPr>
          </a:p>
          <a:p>
            <a:pPr marL="228594" indent="-228594" eaLnBrk="1" hangingPunct="1">
              <a:defRPr/>
            </a:pPr>
            <a:r>
              <a:rPr lang="en-GB" b="1" cap="none" dirty="0" smtClean="0">
                <a:solidFill>
                  <a:srgbClr val="003054"/>
                </a:solidFill>
                <a:latin typeface="Arial" panose="020B0604020202020204" pitchFamily="34" charset="0"/>
                <a:cs typeface="Arial" panose="020B0604020202020204" pitchFamily="34" charset="0"/>
              </a:rPr>
              <a:t>We have been a recognised service provider within the community for 50 years</a:t>
            </a:r>
            <a:r>
              <a:rPr lang="en-GB" cap="none" dirty="0" smtClean="0">
                <a:solidFill>
                  <a:srgbClr val="003054"/>
                </a:solidFill>
                <a:latin typeface="Arial" panose="020B0604020202020204" pitchFamily="34" charset="0"/>
                <a:cs typeface="Arial" panose="020B0604020202020204" pitchFamily="34" charset="0"/>
              </a:rPr>
              <a:t>.</a:t>
            </a:r>
          </a:p>
          <a:p>
            <a:pPr marL="0" indent="0" eaLnBrk="1" hangingPunct="1">
              <a:buFont typeface="Arial" panose="020B0604020202020204" pitchFamily="34" charset="0"/>
              <a:buNone/>
              <a:defRPr/>
            </a:pPr>
            <a:r>
              <a:rPr lang="en-GB" b="1" cap="none" dirty="0" smtClean="0">
                <a:solidFill>
                  <a:srgbClr val="003054"/>
                </a:solidFill>
                <a:latin typeface="Arial" panose="020B0604020202020204" pitchFamily="34" charset="0"/>
                <a:cs typeface="Arial" panose="020B0604020202020204" pitchFamily="34" charset="0"/>
              </a:rPr>
              <a:t> </a:t>
            </a:r>
          </a:p>
          <a:p>
            <a:pPr marL="228594" indent="-228594" eaLnBrk="1" hangingPunct="1">
              <a:defRPr/>
            </a:pPr>
            <a:r>
              <a:rPr lang="en-GB" b="1" cap="none" dirty="0" smtClean="0">
                <a:solidFill>
                  <a:srgbClr val="003054"/>
                </a:solidFill>
                <a:latin typeface="Arial" panose="020B0604020202020204" pitchFamily="34" charset="0"/>
                <a:cs typeface="Arial" panose="020B0604020202020204" pitchFamily="34" charset="0"/>
              </a:rPr>
              <a:t>Our volunteer counsellors </a:t>
            </a:r>
            <a:r>
              <a:rPr lang="en-GB" b="1" cap="none" dirty="0">
                <a:solidFill>
                  <a:srgbClr val="003054"/>
                </a:solidFill>
                <a:latin typeface="Arial" panose="020B0604020202020204" pitchFamily="34" charset="0"/>
                <a:cs typeface="Arial" panose="020B0604020202020204" pitchFamily="34" charset="0"/>
              </a:rPr>
              <a:t>receive regular supervision from experienced </a:t>
            </a:r>
            <a:r>
              <a:rPr lang="en-GB" b="1" cap="none" dirty="0" smtClean="0">
                <a:solidFill>
                  <a:srgbClr val="003054"/>
                </a:solidFill>
                <a:latin typeface="Arial" panose="020B0604020202020204" pitchFamily="34" charset="0"/>
                <a:cs typeface="Arial" panose="020B0604020202020204" pitchFamily="34" charset="0"/>
              </a:rPr>
              <a:t>clinical supervisors</a:t>
            </a:r>
            <a:r>
              <a:rPr lang="en-GB" b="1" cap="none" dirty="0">
                <a:solidFill>
                  <a:srgbClr val="003054"/>
                </a:solidFill>
                <a:latin typeface="Arial" panose="020B0604020202020204" pitchFamily="34" charset="0"/>
                <a:cs typeface="Arial" panose="020B0604020202020204" pitchFamily="34" charset="0"/>
              </a:rPr>
              <a:t>.</a:t>
            </a:r>
          </a:p>
          <a:p>
            <a:pPr marL="228594" indent="-228594" eaLnBrk="1" hangingPunct="1">
              <a:defRPr/>
            </a:pPr>
            <a:endParaRPr lang="en-GB" cap="none"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defRPr/>
            </a:pPr>
            <a:endParaRPr lang="en-GB" dirty="0"/>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4FD958-3928-4CDE-B728-B60C9F8F38D2}" type="slidenum">
              <a:rPr lang="en-US" altLang="en-US">
                <a:latin typeface="Tw Cen MT" panose="020B0602020104020603" pitchFamily="34" charset="0"/>
              </a:rPr>
              <a:pPr/>
              <a:t>7</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bwMode="auto"/>
        <p:txBody>
          <a:bodyPr wrap="square" numCol="1" anchorCtr="0" compatLnSpc="1">
            <a:prstTxWarp prst="textNoShape">
              <a:avLst/>
            </a:prstTxWarp>
          </a:bodyPr>
          <a:lstStyle/>
          <a:p>
            <a:pPr eaLnBrk="1" hangingPunct="1"/>
            <a:r>
              <a:rPr lang="en-GB" altLang="en-US" b="1" cap="none" dirty="0" smtClean="0">
                <a:solidFill>
                  <a:srgbClr val="003054"/>
                </a:solidFill>
                <a:latin typeface="Arial" panose="020B0604020202020204" pitchFamily="34" charset="0"/>
                <a:cs typeface="Arial" panose="020B0604020202020204" pitchFamily="34" charset="0"/>
              </a:rPr>
              <a:t>Vision and Aims</a:t>
            </a:r>
          </a:p>
        </p:txBody>
      </p:sp>
      <p:sp>
        <p:nvSpPr>
          <p:cNvPr id="3" name="Content Placeholder 2"/>
          <p:cNvSpPr>
            <a:spLocks noGrp="1"/>
          </p:cNvSpPr>
          <p:nvPr>
            <p:ph idx="1"/>
          </p:nvPr>
        </p:nvSpPr>
        <p:spPr>
          <a:xfrm>
            <a:off x="914400" y="2366963"/>
            <a:ext cx="10363200" cy="3829050"/>
          </a:xfrm>
        </p:spPr>
        <p:txBody>
          <a:bodyPr>
            <a:normAutofit fontScale="77500" lnSpcReduction="20000"/>
          </a:bodyPr>
          <a:lstStyle/>
          <a:p>
            <a:pPr marL="228594" indent="-228594" eaLnBrk="1" hangingPunct="1">
              <a:defRPr/>
            </a:pPr>
            <a:r>
              <a:rPr lang="en-GB" b="1" cap="none" dirty="0" smtClean="0">
                <a:solidFill>
                  <a:srgbClr val="003054"/>
                </a:solidFill>
                <a:latin typeface="Arial" panose="020B0604020202020204" pitchFamily="34" charset="0"/>
              </a:rPr>
              <a:t>We do not charge a fee for counselling but we do ask, where it is possible, for a donation.</a:t>
            </a:r>
          </a:p>
          <a:p>
            <a:pPr marL="0" indent="0" eaLnBrk="1" hangingPunct="1">
              <a:buFont typeface="Arial" panose="020B0604020202020204" pitchFamily="34" charset="0"/>
              <a:buNone/>
              <a:defRPr/>
            </a:pPr>
            <a:endParaRPr lang="en-GB" b="1" cap="none" dirty="0" smtClean="0">
              <a:solidFill>
                <a:srgbClr val="003054"/>
              </a:solidFill>
              <a:latin typeface="Arial" panose="020B0604020202020204" pitchFamily="34" charset="0"/>
            </a:endParaRPr>
          </a:p>
          <a:p>
            <a:pPr marL="228594" indent="-228594" eaLnBrk="1" hangingPunct="1">
              <a:defRPr/>
            </a:pPr>
            <a:r>
              <a:rPr lang="en-GB" b="1" cap="none" dirty="0" smtClean="0">
                <a:solidFill>
                  <a:srgbClr val="003054"/>
                </a:solidFill>
                <a:latin typeface="Arial" panose="020B0604020202020204" pitchFamily="34" charset="0"/>
              </a:rPr>
              <a:t>We offer one-to-one counselling for a wide range of problems, and also counselling for those experiencing difficulties in relationships.</a:t>
            </a:r>
          </a:p>
          <a:p>
            <a:pPr marL="228594" indent="-228594" eaLnBrk="1" hangingPunct="1">
              <a:defRPr/>
            </a:pPr>
            <a:endParaRPr lang="en-GB" b="1" cap="none" dirty="0" smtClean="0">
              <a:solidFill>
                <a:srgbClr val="003054"/>
              </a:solidFill>
              <a:latin typeface="Arial" panose="020B0604020202020204" pitchFamily="34" charset="0"/>
            </a:endParaRPr>
          </a:p>
          <a:p>
            <a:pPr marL="228594" indent="-228594" eaLnBrk="1" hangingPunct="1">
              <a:defRPr/>
            </a:pPr>
            <a:r>
              <a:rPr lang="en-GB" b="1" cap="none" dirty="0" smtClean="0">
                <a:solidFill>
                  <a:srgbClr val="003054"/>
                </a:solidFill>
                <a:latin typeface="Arial" panose="020B0604020202020204" pitchFamily="34" charset="0"/>
              </a:rPr>
              <a:t>Our counsellors are able to draw upon many different counselling methods and techniques to help our clients, but we believe firmly in ensuring this is done from within a Person Centred approach.</a:t>
            </a:r>
          </a:p>
        </p:txBody>
      </p:sp>
      <p:sp>
        <p:nvSpPr>
          <p:cNvPr id="296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479CDCB-7867-4AFF-BBF5-BEFA3BAF8C8C}" type="slidenum">
              <a:rPr lang="en-US" altLang="en-US">
                <a:latin typeface="Tw Cen MT" panose="020B0602020104020603" pitchFamily="34" charset="0"/>
              </a:rPr>
              <a:pPr/>
              <a:t>8</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b="1" cap="none" dirty="0" smtClean="0">
                <a:solidFill>
                  <a:srgbClr val="003054"/>
                </a:solidFill>
              </a:rPr>
              <a:t>Vision and aims continued</a:t>
            </a:r>
            <a:r>
              <a:rPr lang="en-GB" b="1" dirty="0" smtClean="0">
                <a:solidFill>
                  <a:srgbClr val="003054"/>
                </a:solidFill>
              </a:rPr>
              <a:t>…</a:t>
            </a:r>
            <a:endParaRPr lang="en-GB" b="1" dirty="0">
              <a:solidFill>
                <a:srgbClr val="003054"/>
              </a:solidFill>
            </a:endParaRPr>
          </a:p>
        </p:txBody>
      </p:sp>
      <p:sp>
        <p:nvSpPr>
          <p:cNvPr id="3" name="Content Placeholder 2"/>
          <p:cNvSpPr>
            <a:spLocks noGrp="1"/>
          </p:cNvSpPr>
          <p:nvPr>
            <p:ph idx="1"/>
          </p:nvPr>
        </p:nvSpPr>
        <p:spPr/>
        <p:txBody>
          <a:bodyPr/>
          <a:lstStyle/>
          <a:p>
            <a:pPr marL="228594" indent="-228594" eaLnBrk="1" hangingPunct="1">
              <a:defRPr/>
            </a:pPr>
            <a:r>
              <a:rPr lang="en-GB" cap="none" dirty="0" smtClean="0">
                <a:solidFill>
                  <a:srgbClr val="003054"/>
                </a:solidFill>
                <a:latin typeface="Arial" panose="020B0604020202020204" pitchFamily="34" charset="0"/>
                <a:cs typeface="Arial" panose="020B0604020202020204" pitchFamily="34" charset="0"/>
              </a:rPr>
              <a:t>Our counselling service is accredited by The British Association for Counselling and Psychotherapy (BACP), an organisation that promotes high standards of practice within the counselling profession.</a:t>
            </a:r>
          </a:p>
          <a:p>
            <a:pPr marL="0" indent="0" eaLnBrk="1" hangingPunct="1">
              <a:buFont typeface="Arial" panose="020B0604020202020204" pitchFamily="34" charset="0"/>
              <a:buNone/>
              <a:defRPr/>
            </a:pPr>
            <a:endParaRPr lang="en-GB" cap="none" dirty="0" smtClean="0">
              <a:solidFill>
                <a:srgbClr val="003054"/>
              </a:solidFill>
              <a:latin typeface="Arial" panose="020B0604020202020204" pitchFamily="34" charset="0"/>
              <a:cs typeface="Arial" panose="020B0604020202020204" pitchFamily="34" charset="0"/>
            </a:endParaRPr>
          </a:p>
          <a:p>
            <a:pPr marL="228594" indent="-228594" eaLnBrk="1" hangingPunct="1">
              <a:defRPr/>
            </a:pPr>
            <a:r>
              <a:rPr lang="en-GB" cap="none" dirty="0" smtClean="0">
                <a:solidFill>
                  <a:srgbClr val="003054"/>
                </a:solidFill>
                <a:latin typeface="Arial" panose="020B0604020202020204" pitchFamily="34" charset="0"/>
                <a:cs typeface="Arial" panose="020B0604020202020204" pitchFamily="34" charset="0"/>
              </a:rPr>
              <a:t>We ensure high standards and are constantly monitoring our delivery to provide an exceptional service.</a:t>
            </a:r>
          </a:p>
          <a:p>
            <a:pPr marL="0" indent="0" eaLnBrk="1" hangingPunct="1">
              <a:buFont typeface="Arial" panose="020B0604020202020204" pitchFamily="34" charset="0"/>
              <a:buNone/>
              <a:defRPr/>
            </a:pPr>
            <a:endParaRPr lang="en-GB" dirty="0"/>
          </a:p>
        </p:txBody>
      </p:sp>
      <p:sp>
        <p:nvSpPr>
          <p:cNvPr id="307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530EA1-1DAE-4437-B511-5C5AB42324A6}" type="slidenum">
              <a:rPr lang="en-US" altLang="en-US">
                <a:latin typeface="Tw Cen MT" panose="020B0602020104020603" pitchFamily="34" charset="0"/>
              </a:rPr>
              <a:pPr/>
              <a:t>9</a:t>
            </a:fld>
            <a:endParaRPr lang="en-US" altLang="en-US">
              <a:latin typeface="Tw Cen MT" panose="020B06020201040206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296" y="203200"/>
            <a:ext cx="1157758" cy="975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2"/>
</p:tagLst>
</file>

<file path=ppt/tags/tag2.xml><?xml version="1.0" encoding="utf-8"?>
<p:tagLst xmlns:a="http://schemas.openxmlformats.org/drawingml/2006/main" xmlns:r="http://schemas.openxmlformats.org/officeDocument/2006/relationships" xmlns:p="http://schemas.openxmlformats.org/presentationml/2006/main">
  <p:tag name="TIMING" val="|6.2"/>
</p:tagLst>
</file>

<file path=ppt/tags/tag3.xml><?xml version="1.0" encoding="utf-8"?>
<p:tagLst xmlns:a="http://schemas.openxmlformats.org/drawingml/2006/main" xmlns:r="http://schemas.openxmlformats.org/officeDocument/2006/relationships" xmlns:p="http://schemas.openxmlformats.org/presentationml/2006/main">
  <p:tag name="TIMING" val="|4.9"/>
</p:tagLst>
</file>

<file path=ppt/theme/theme1.xml><?xml version="1.0" encoding="utf-8"?>
<a:theme xmlns:a="http://schemas.openxmlformats.org/drawingml/2006/main" name="Office Theme">
  <a:themeElements>
    <a:clrScheme name="Office">
      <a:dk1>
        <a:sysClr val="windowText" lastClr="000000"/>
      </a:dk1>
      <a:lt1>
        <a:sysClr val="window" lastClr="F2F5F1"/>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2F5F1"/>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2F5F1"/>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1079</TotalTime>
  <Words>2024</Words>
  <Application>Microsoft Office PowerPoint</Application>
  <PresentationFormat>Custom</PresentationFormat>
  <Paragraphs>184</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Welcome to our presentation on Carrs Lane Counselling Centre</vt:lpstr>
      <vt:lpstr> “We are providing an oasis of calm in the heart of the city”     </vt:lpstr>
      <vt:lpstr>Who Are We?  We are a counselling centre in the heart of Birmingham that is dedicated to providing a low-cost, first class counselling service to adults right across the wider West Midlands conurbation. We have been helping the people of our region for 50 years and we can assist with a diverse range of issues</vt:lpstr>
      <vt:lpstr>What Do We Offer?  We offer a range of therapy options such as individual counselling and relationships counselling.   Our counselling service is accredited by the British Association for Counselling &amp; Psychotherapy (BACP)</vt:lpstr>
      <vt:lpstr>Carrs Lane Counselling Centre’s Aims, Visions, Behaviours and Values</vt:lpstr>
      <vt:lpstr>Vision and Aims</vt:lpstr>
      <vt:lpstr>Vision and Aims</vt:lpstr>
      <vt:lpstr>Vision and aims continued…</vt:lpstr>
      <vt:lpstr>Behaviours and Values</vt:lpstr>
      <vt:lpstr>Notable People at Carrs Lane Counselling Centre   Past and Present</vt:lpstr>
      <vt:lpstr>Revd.  Michael Hubbard </vt:lpstr>
      <vt:lpstr>Revd.  John  Bradshaw </vt:lpstr>
      <vt:lpstr>Revd. Dr. Harold Tonks </vt:lpstr>
      <vt:lpstr>Bob and  Margaret Cross (as they are today)</vt:lpstr>
      <vt:lpstr>Joan White</vt:lpstr>
      <vt:lpstr>Current manager</vt:lpstr>
      <vt:lpstr>Carrs Lane Chapel</vt:lpstr>
      <vt:lpstr>Carl Rogers’ Person Centred Approach is our core strength underpinning our counselling service </vt:lpstr>
      <vt:lpstr>Carl Rogers’ six conditions necessary to enable real change (continued)</vt:lpstr>
      <vt:lpstr>Out of these, the following three are known as the 'core' or 'active' conditions: </vt:lpstr>
      <vt:lpstr>Retirement Presentation January 2017</vt:lpstr>
      <vt:lpstr>Another photo from the retirement party for Andrew Veitch</vt:lpstr>
      <vt:lpstr>Anne Harris – Trustee and  Volunteer Clinical Supervisor</vt:lpstr>
      <vt:lpstr>Volunteer Experience</vt:lpstr>
      <vt:lpstr>Fatema’s experience</vt:lpstr>
      <vt:lpstr>What have I gained?  Training at Carrs Lane Counselling centre has been brilliant in equipping me with key skills and knowledge in this field.   My experience has enabled me to improve my strengths and challenge my weaknesses. I feel that the manager and other trainers continuously work hard to provide support and valuable feedback.   This, along with having a family of fellow counsellors at the centre, has been an important and unique part of my journey as well.  It's an exceptionally diverse atmosphere which is a pleasure to be part of.</vt:lpstr>
      <vt:lpstr>Carrs lane  Counselling Centre  Board of Trustees  meeting October 2017</vt:lpstr>
      <vt:lpstr>Celebrating 50 years!</vt:lpstr>
      <vt:lpstr>Celebrating 50 years!</vt:lpstr>
      <vt:lpstr> Does counselling at Carrs Lane Counselling Centre  make a real difference to people’s lives?  We think so,   but our clients say it best…</vt:lpstr>
      <vt:lpstr>Client Comments:</vt:lpstr>
      <vt:lpstr>Client Comments: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amerjit</dc:creator>
  <cp:lastModifiedBy>Robin Yapp</cp:lastModifiedBy>
  <cp:revision>140</cp:revision>
  <cp:lastPrinted>2018-04-09T10:42:25Z</cp:lastPrinted>
  <dcterms:created xsi:type="dcterms:W3CDTF">2013-07-15T20:24:45Z</dcterms:created>
  <dcterms:modified xsi:type="dcterms:W3CDTF">2018-04-12T16:43:26Z</dcterms:modified>
</cp:coreProperties>
</file>